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2" r:id="rId6"/>
    <p:sldId id="268" r:id="rId7"/>
    <p:sldId id="258" r:id="rId8"/>
    <p:sldId id="275" r:id="rId9"/>
    <p:sldId id="269" r:id="rId10"/>
    <p:sldId id="261" r:id="rId11"/>
    <p:sldId id="265" r:id="rId12"/>
    <p:sldId id="267" r:id="rId13"/>
    <p:sldId id="270" r:id="rId14"/>
    <p:sldId id="271" r:id="rId15"/>
    <p:sldId id="263" r:id="rId16"/>
    <p:sldId id="274" r:id="rId17"/>
    <p:sldId id="273" r:id="rId18"/>
    <p:sldId id="276" r:id="rId19"/>
    <p:sldId id="277" r:id="rId20"/>
    <p:sldId id="278" r:id="rId21"/>
    <p:sldId id="279" r:id="rId22"/>
    <p:sldId id="280" r:id="rId23"/>
    <p:sldId id="283" r:id="rId24"/>
    <p:sldId id="282" r:id="rId25"/>
    <p:sldId id="281" r:id="rId26"/>
    <p:sldId id="284" r:id="rId27"/>
    <p:sldId id="285" r:id="rId28"/>
    <p:sldId id="286" r:id="rId29"/>
    <p:sldId id="287" r:id="rId30"/>
    <p:sldId id="266" r:id="rId31"/>
    <p:sldId id="26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591DC-74EE-40BF-A230-83DE2E0B2CC7}" v="80" dt="2025-12-03T19:50:30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48" autoAdjust="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 (Objective)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Evaluation</a:t>
          </a:r>
          <a:endParaRPr lang="en-US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AA9E5169-7326-4D3E-A2B6-CD694D926DC5}">
      <dgm:prSet phldrT="[Text]"/>
      <dgm:spPr/>
      <dgm:t>
        <a:bodyPr/>
        <a:lstStyle/>
        <a:p>
          <a:r>
            <a:rPr lang="en-US"/>
            <a:t>Baseline Model</a:t>
          </a:r>
          <a:endParaRPr lang="en-US" dirty="0"/>
        </a:p>
      </dgm:t>
    </dgm:pt>
    <dgm:pt modelId="{7483E785-0904-4E51-BD1B-505E3E11CBBE}" type="parTrans" cxnId="{08C4D6C0-062C-4E7F-B0B7-DCC316C40111}">
      <dgm:prSet/>
      <dgm:spPr/>
      <dgm:t>
        <a:bodyPr/>
        <a:lstStyle/>
        <a:p>
          <a:endParaRPr lang="en-US"/>
        </a:p>
      </dgm:t>
    </dgm:pt>
    <dgm:pt modelId="{578401C3-2EBA-4D1D-9A64-E067BDB544C4}" type="sibTrans" cxnId="{08C4D6C0-062C-4E7F-B0B7-DCC316C40111}">
      <dgm:prSet/>
      <dgm:spPr/>
      <dgm:t>
        <a:bodyPr/>
        <a:lstStyle/>
        <a:p>
          <a:endParaRPr lang="en-US"/>
        </a:p>
      </dgm:t>
    </dgm:pt>
    <dgm:pt modelId="{392DA47D-5A60-413E-A89F-BEE03DE7B557}">
      <dgm:prSet phldrT="[Text]"/>
      <dgm:spPr/>
      <dgm:t>
        <a:bodyPr/>
        <a:lstStyle/>
        <a:p>
          <a:r>
            <a:rPr lang="en-US"/>
            <a:t>Improvements Made</a:t>
          </a:r>
          <a:endParaRPr lang="en-US" dirty="0"/>
        </a:p>
      </dgm:t>
    </dgm:pt>
    <dgm:pt modelId="{D45A5D39-5BD8-4E61-90BB-8C83EB42A46E}" type="parTrans" cxnId="{22CF6009-1464-4CBE-9B29-EF33D4BF3EAA}">
      <dgm:prSet/>
      <dgm:spPr/>
      <dgm:t>
        <a:bodyPr/>
        <a:lstStyle/>
        <a:p>
          <a:endParaRPr lang="en-US"/>
        </a:p>
      </dgm:t>
    </dgm:pt>
    <dgm:pt modelId="{6E916B53-C6BE-451F-BAE5-24ECC696254B}" type="sibTrans" cxnId="{22CF6009-1464-4CBE-9B29-EF33D4BF3EAA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58319267-C71E-43C9-94E1-827D0616C7A7}" type="pres">
      <dgm:prSet presAssocID="{6750AC01-D39D-4F3A-9DC8-2A211EE986A2}" presName="text_1" presStyleLbl="node1" presStyleIdx="0" presStyleCnt="5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5"/>
      <dgm:spPr/>
    </dgm:pt>
    <dgm:pt modelId="{DEF1CFCF-301A-4D20-B12F-19ED7CEC857F}" type="pres">
      <dgm:prSet presAssocID="{AA9E5169-7326-4D3E-A2B6-CD694D926DC5}" presName="text_2" presStyleLbl="node1" presStyleIdx="1" presStyleCnt="5">
        <dgm:presLayoutVars>
          <dgm:bulletEnabled val="1"/>
        </dgm:presLayoutVars>
      </dgm:prSet>
      <dgm:spPr/>
    </dgm:pt>
    <dgm:pt modelId="{288C1C78-AB34-4A65-8B0B-DA20B6240456}" type="pres">
      <dgm:prSet presAssocID="{AA9E5169-7326-4D3E-A2B6-CD694D926DC5}" presName="accent_2" presStyleCnt="0"/>
      <dgm:spPr/>
    </dgm:pt>
    <dgm:pt modelId="{44035B9E-6695-4E33-8831-A6504AF65665}" type="pres">
      <dgm:prSet presAssocID="{AA9E5169-7326-4D3E-A2B6-CD694D926DC5}" presName="accentRepeatNode" presStyleLbl="solidFgAcc1" presStyleIdx="1" presStyleCnt="5"/>
      <dgm:spPr/>
    </dgm:pt>
    <dgm:pt modelId="{8A163384-4AF6-4305-A5C1-279BD116EDBF}" type="pres">
      <dgm:prSet presAssocID="{392DA47D-5A60-413E-A89F-BEE03DE7B557}" presName="text_3" presStyleLbl="node1" presStyleIdx="2" presStyleCnt="5">
        <dgm:presLayoutVars>
          <dgm:bulletEnabled val="1"/>
        </dgm:presLayoutVars>
      </dgm:prSet>
      <dgm:spPr/>
    </dgm:pt>
    <dgm:pt modelId="{B459FB4A-3AAD-4101-9A03-2A6F5D691EAF}" type="pres">
      <dgm:prSet presAssocID="{392DA47D-5A60-413E-A89F-BEE03DE7B557}" presName="accent_3" presStyleCnt="0"/>
      <dgm:spPr/>
    </dgm:pt>
    <dgm:pt modelId="{08B04D0E-1564-4587-A6EA-7DDCC389BB1C}" type="pres">
      <dgm:prSet presAssocID="{392DA47D-5A60-413E-A89F-BEE03DE7B557}" presName="accentRepeatNode" presStyleLbl="solidFgAcc1" presStyleIdx="2" presStyleCnt="5"/>
      <dgm:spPr/>
    </dgm:pt>
    <dgm:pt modelId="{1F4D6A37-8CD5-42E0-AE25-130E94E8BE27}" type="pres">
      <dgm:prSet presAssocID="{0BEF68B8-1228-47BB-83B5-7B9CD1E3F84E}" presName="text_4" presStyleLbl="node1" presStyleIdx="3" presStyleCnt="5">
        <dgm:presLayoutVars>
          <dgm:bulletEnabled val="1"/>
        </dgm:presLayoutVars>
      </dgm:prSet>
      <dgm:spPr/>
    </dgm:pt>
    <dgm:pt modelId="{B4C1845D-84DA-4118-B39B-6BF25A7249C8}" type="pres">
      <dgm:prSet presAssocID="{0BEF68B8-1228-47BB-83B5-7B9CD1E3F84E}" presName="accent_4" presStyleCnt="0"/>
      <dgm:spPr/>
    </dgm:pt>
    <dgm:pt modelId="{3F8116AC-FAC3-4E95-9865-93CCFEB191B9}" type="pres">
      <dgm:prSet presAssocID="{0BEF68B8-1228-47BB-83B5-7B9CD1E3F84E}" presName="accentRepeatNode" presStyleLbl="solidFgAcc1" presStyleIdx="3" presStyleCnt="5"/>
      <dgm:spPr/>
    </dgm:pt>
    <dgm:pt modelId="{707C23E0-E813-446E-B60B-CC30CCEAEBF6}" type="pres">
      <dgm:prSet presAssocID="{5605D28D-2CE6-4513-8566-952984E21E14}" presName="text_5" presStyleLbl="node1" presStyleIdx="4" presStyleCnt="5">
        <dgm:presLayoutVars>
          <dgm:bulletEnabled val="1"/>
        </dgm:presLayoutVars>
      </dgm:prSet>
      <dgm:spPr/>
    </dgm:pt>
    <dgm:pt modelId="{5DADBCF1-5166-4890-BF41-8791489443D4}" type="pres">
      <dgm:prSet presAssocID="{5605D28D-2CE6-4513-8566-952984E21E14}" presName="accent_5" presStyleCnt="0"/>
      <dgm:spPr/>
    </dgm:pt>
    <dgm:pt modelId="{A965097E-32F1-4AB8-8C4E-2814A7596B2F}" type="pres">
      <dgm:prSet presAssocID="{5605D28D-2CE6-4513-8566-952984E21E14}" presName="accentRepeatNode" presStyleLbl="solidFgAcc1" presStyleIdx="4" presStyleCnt="5"/>
      <dgm:spPr/>
    </dgm:pt>
  </dgm:ptLst>
  <dgm:cxnLst>
    <dgm:cxn modelId="{A367B500-7880-422B-85B4-57163604D598}" type="presOf" srcId="{0BEF68B8-1228-47BB-83B5-7B9CD1E3F84E}" destId="{1F4D6A37-8CD5-42E0-AE25-130E94E8BE27}" srcOrd="0" destOrd="0" presId="urn:microsoft.com/office/officeart/2008/layout/VerticalCurvedList"/>
    <dgm:cxn modelId="{48AA6E01-DF93-4E1B-9DDD-CEED42F2D008}" type="presOf" srcId="{AA9E5169-7326-4D3E-A2B6-CD694D926DC5}" destId="{DEF1CFCF-301A-4D20-B12F-19ED7CEC857F}" srcOrd="0" destOrd="0" presId="urn:microsoft.com/office/officeart/2008/layout/VerticalCurvedList"/>
    <dgm:cxn modelId="{22CF6009-1464-4CBE-9B29-EF33D4BF3EAA}" srcId="{7E5AA53B-3EEE-4DE4-BB81-9044890C2946}" destId="{392DA47D-5A60-413E-A89F-BEE03DE7B557}" srcOrd="2" destOrd="0" parTransId="{D45A5D39-5BD8-4E61-90BB-8C83EB42A46E}" sibTransId="{6E916B53-C6BE-451F-BAE5-24ECC696254B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AA6F041B-CFE4-461A-9FC8-6DD9C1C7593A}" type="presOf" srcId="{392DA47D-5A60-413E-A89F-BEE03DE7B557}" destId="{8A163384-4AF6-4305-A5C1-279BD116EDBF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4B946C43-BF09-413E-9A10-3D00AFC962EC}" type="presOf" srcId="{5605D28D-2CE6-4513-8566-952984E21E14}" destId="{707C23E0-E813-446E-B60B-CC30CCEAEBF6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DEF4F82-1237-4639-A0F7-385C1897CE66}" srcId="{7E5AA53B-3EEE-4DE4-BB81-9044890C2946}" destId="{0BEF68B8-1228-47BB-83B5-7B9CD1E3F84E}" srcOrd="3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4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08C4D6C0-062C-4E7F-B0B7-DCC316C40111}" srcId="{7E5AA53B-3EEE-4DE4-BB81-9044890C2946}" destId="{AA9E5169-7326-4D3E-A2B6-CD694D926DC5}" srcOrd="1" destOrd="0" parTransId="{7483E785-0904-4E51-BD1B-505E3E11CBBE}" sibTransId="{578401C3-2EBA-4D1D-9A64-E067BDB544C4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493E10FD-6FAD-4782-8B3C-8492635F61B0}" type="presParOf" srcId="{90561C55-3C6E-4D53-85E1-2C50BCDDA392}" destId="{DEF1CFCF-301A-4D20-B12F-19ED7CEC857F}" srcOrd="3" destOrd="0" presId="urn:microsoft.com/office/officeart/2008/layout/VerticalCurvedList"/>
    <dgm:cxn modelId="{2ADCBCA4-ABEE-49A9-99AD-46E30FCB2127}" type="presParOf" srcId="{90561C55-3C6E-4D53-85E1-2C50BCDDA392}" destId="{288C1C78-AB34-4A65-8B0B-DA20B6240456}" srcOrd="4" destOrd="0" presId="urn:microsoft.com/office/officeart/2008/layout/VerticalCurvedList"/>
    <dgm:cxn modelId="{321D7436-093C-475D-A16C-7DBF26DC9756}" type="presParOf" srcId="{288C1C78-AB34-4A65-8B0B-DA20B6240456}" destId="{44035B9E-6695-4E33-8831-A6504AF65665}" srcOrd="0" destOrd="0" presId="urn:microsoft.com/office/officeart/2008/layout/VerticalCurvedList"/>
    <dgm:cxn modelId="{D8245C0C-5862-4BD6-A43A-72BE32226766}" type="presParOf" srcId="{90561C55-3C6E-4D53-85E1-2C50BCDDA392}" destId="{8A163384-4AF6-4305-A5C1-279BD116EDBF}" srcOrd="5" destOrd="0" presId="urn:microsoft.com/office/officeart/2008/layout/VerticalCurvedList"/>
    <dgm:cxn modelId="{38B0DA41-1A84-4B8F-9BE6-C3C3EB8CCD5E}" type="presParOf" srcId="{90561C55-3C6E-4D53-85E1-2C50BCDDA392}" destId="{B459FB4A-3AAD-4101-9A03-2A6F5D691EAF}" srcOrd="6" destOrd="0" presId="urn:microsoft.com/office/officeart/2008/layout/VerticalCurvedList"/>
    <dgm:cxn modelId="{3EE15AFC-CB42-407E-91C0-301F33C554FB}" type="presParOf" srcId="{B459FB4A-3AAD-4101-9A03-2A6F5D691EAF}" destId="{08B04D0E-1564-4587-A6EA-7DDCC389BB1C}" srcOrd="0" destOrd="0" presId="urn:microsoft.com/office/officeart/2008/layout/VerticalCurvedList"/>
    <dgm:cxn modelId="{B7653F9E-184A-49AD-9804-94BFC18ED63F}" type="presParOf" srcId="{90561C55-3C6E-4D53-85E1-2C50BCDDA392}" destId="{1F4D6A37-8CD5-42E0-AE25-130E94E8BE27}" srcOrd="7" destOrd="0" presId="urn:microsoft.com/office/officeart/2008/layout/VerticalCurvedList"/>
    <dgm:cxn modelId="{2D34E908-5413-48AE-B182-51D5DC1A611D}" type="presParOf" srcId="{90561C55-3C6E-4D53-85E1-2C50BCDDA392}" destId="{B4C1845D-84DA-4118-B39B-6BF25A7249C8}" srcOrd="8" destOrd="0" presId="urn:microsoft.com/office/officeart/2008/layout/VerticalCurvedList"/>
    <dgm:cxn modelId="{E3F14624-9B88-43FA-9734-8E47F1E1F521}" type="presParOf" srcId="{B4C1845D-84DA-4118-B39B-6BF25A7249C8}" destId="{3F8116AC-FAC3-4E95-9865-93CCFEB191B9}" srcOrd="0" destOrd="0" presId="urn:microsoft.com/office/officeart/2008/layout/VerticalCurvedList"/>
    <dgm:cxn modelId="{93F407B2-9D52-4E9D-8D90-5DD50EF7200F}" type="presParOf" srcId="{90561C55-3C6E-4D53-85E1-2C50BCDDA392}" destId="{707C23E0-E813-446E-B60B-CC30CCEAEBF6}" srcOrd="9" destOrd="0" presId="urn:microsoft.com/office/officeart/2008/layout/VerticalCurvedList"/>
    <dgm:cxn modelId="{36926779-E815-4E41-B91E-A3E8090E5D0A}" type="presParOf" srcId="{90561C55-3C6E-4D53-85E1-2C50BCDDA392}" destId="{5DADBCF1-5166-4890-BF41-8791489443D4}" srcOrd="10" destOrd="0" presId="urn:microsoft.com/office/officeart/2008/layout/VerticalCurvedList"/>
    <dgm:cxn modelId="{5C10E2D7-2A3E-4D4D-A3B4-9C5F4388A6FB}" type="presParOf" srcId="{5DADBCF1-5166-4890-BF41-8791489443D4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CNN Backbone</a:t>
          </a:r>
        </a:p>
        <a:p>
          <a:pPr>
            <a:lnSpc>
              <a:spcPct val="100000"/>
            </a:lnSpc>
          </a:pPr>
          <a:r>
            <a:rPr lang="en-US" dirty="0"/>
            <a:t>(Feature Extraction)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Transformer Encoder-Decoder</a:t>
          </a:r>
        </a:p>
        <a:p>
          <a:pPr>
            <a:lnSpc>
              <a:spcPct val="100000"/>
            </a:lnSpc>
          </a:pPr>
          <a:r>
            <a:rPr lang="en-US" dirty="0"/>
            <a:t>(Self-Attention, Object queries, FFN,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Prediction + Hungarian Matching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01D68F5-42F8-47BC-8FED-84C50F595DF0}">
      <dgm:prSet phldrT="[Text]"/>
      <dgm:spPr/>
      <dgm:t>
        <a:bodyPr/>
        <a:lstStyle/>
        <a:p>
          <a:r>
            <a:rPr lang="en-ZA" dirty="0"/>
            <a:t>DN-DETR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/>
            <a:t>Lower Decoder Layers + 50 Queries</a:t>
          </a:r>
          <a:endParaRPr lang="en-US" dirty="0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Automatic Mixed Precision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951153" y="-758653"/>
          <a:ext cx="5896689" cy="5896689"/>
        </a:xfrm>
        <a:prstGeom prst="blockArc">
          <a:avLst>
            <a:gd name="adj1" fmla="val 18900000"/>
            <a:gd name="adj2" fmla="val 2700000"/>
            <a:gd name="adj3" fmla="val 366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13681" y="273623"/>
          <a:ext cx="6380398" cy="5475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465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Introduction (Objective)	</a:t>
          </a:r>
        </a:p>
      </dsp:txBody>
      <dsp:txXfrm>
        <a:off x="413681" y="273623"/>
        <a:ext cx="6380398" cy="547597"/>
      </dsp:txXfrm>
    </dsp:sp>
    <dsp:sp modelId="{07CB3071-D555-47DA-A36A-69EB91531FD8}">
      <dsp:nvSpPr>
        <dsp:cNvPr id="0" name=""/>
        <dsp:cNvSpPr/>
      </dsp:nvSpPr>
      <dsp:spPr>
        <a:xfrm>
          <a:off x="71432" y="205174"/>
          <a:ext cx="684497" cy="6844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1CFCF-301A-4D20-B12F-19ED7CEC857F}">
      <dsp:nvSpPr>
        <dsp:cNvPr id="0" name=""/>
        <dsp:cNvSpPr/>
      </dsp:nvSpPr>
      <dsp:spPr>
        <a:xfrm>
          <a:off x="806074" y="1094757"/>
          <a:ext cx="5988006" cy="5475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465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Baseline Model</a:t>
          </a:r>
          <a:endParaRPr lang="en-US" sz="2700" kern="1200" dirty="0"/>
        </a:p>
      </dsp:txBody>
      <dsp:txXfrm>
        <a:off x="806074" y="1094757"/>
        <a:ext cx="5988006" cy="547597"/>
      </dsp:txXfrm>
    </dsp:sp>
    <dsp:sp modelId="{44035B9E-6695-4E33-8831-A6504AF65665}">
      <dsp:nvSpPr>
        <dsp:cNvPr id="0" name=""/>
        <dsp:cNvSpPr/>
      </dsp:nvSpPr>
      <dsp:spPr>
        <a:xfrm>
          <a:off x="463825" y="1026308"/>
          <a:ext cx="684497" cy="6844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63384-4AF6-4305-A5C1-279BD116EDBF}">
      <dsp:nvSpPr>
        <dsp:cNvPr id="0" name=""/>
        <dsp:cNvSpPr/>
      </dsp:nvSpPr>
      <dsp:spPr>
        <a:xfrm>
          <a:off x="926507" y="1915892"/>
          <a:ext cx="5867573" cy="5475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465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Improvements Made</a:t>
          </a:r>
          <a:endParaRPr lang="en-US" sz="2700" kern="1200" dirty="0"/>
        </a:p>
      </dsp:txBody>
      <dsp:txXfrm>
        <a:off x="926507" y="1915892"/>
        <a:ext cx="5867573" cy="547597"/>
      </dsp:txXfrm>
    </dsp:sp>
    <dsp:sp modelId="{08B04D0E-1564-4587-A6EA-7DDCC389BB1C}">
      <dsp:nvSpPr>
        <dsp:cNvPr id="0" name=""/>
        <dsp:cNvSpPr/>
      </dsp:nvSpPr>
      <dsp:spPr>
        <a:xfrm>
          <a:off x="584258" y="1847442"/>
          <a:ext cx="684497" cy="6844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D6A37-8CD5-42E0-AE25-130E94E8BE27}">
      <dsp:nvSpPr>
        <dsp:cNvPr id="0" name=""/>
        <dsp:cNvSpPr/>
      </dsp:nvSpPr>
      <dsp:spPr>
        <a:xfrm>
          <a:off x="806074" y="2737026"/>
          <a:ext cx="5988006" cy="5475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465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Evaluation</a:t>
          </a:r>
          <a:endParaRPr lang="en-US" sz="2700" kern="1200" dirty="0"/>
        </a:p>
      </dsp:txBody>
      <dsp:txXfrm>
        <a:off x="806074" y="2737026"/>
        <a:ext cx="5988006" cy="547597"/>
      </dsp:txXfrm>
    </dsp:sp>
    <dsp:sp modelId="{3F8116AC-FAC3-4E95-9865-93CCFEB191B9}">
      <dsp:nvSpPr>
        <dsp:cNvPr id="0" name=""/>
        <dsp:cNvSpPr/>
      </dsp:nvSpPr>
      <dsp:spPr>
        <a:xfrm>
          <a:off x="463825" y="2668576"/>
          <a:ext cx="684497" cy="6844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C23E0-E813-446E-B60B-CC30CCEAEBF6}">
      <dsp:nvSpPr>
        <dsp:cNvPr id="0" name=""/>
        <dsp:cNvSpPr/>
      </dsp:nvSpPr>
      <dsp:spPr>
        <a:xfrm>
          <a:off x="413681" y="3558160"/>
          <a:ext cx="6380398" cy="5475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4656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</a:t>
          </a:r>
        </a:p>
      </dsp:txBody>
      <dsp:txXfrm>
        <a:off x="413681" y="3558160"/>
        <a:ext cx="6380398" cy="547597"/>
      </dsp:txXfrm>
    </dsp:sp>
    <dsp:sp modelId="{A965097E-32F1-4AB8-8C4E-2814A7596B2F}">
      <dsp:nvSpPr>
        <dsp:cNvPr id="0" name=""/>
        <dsp:cNvSpPr/>
      </dsp:nvSpPr>
      <dsp:spPr>
        <a:xfrm>
          <a:off x="71432" y="3489710"/>
          <a:ext cx="684497" cy="6844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 dirty="0"/>
            <a:t>CNN Backbone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(Feature Extraction)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Transformer Encoder-Decoder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(Self-Attention, Object queries, FFN, </a:t>
          </a:r>
          <a:r>
            <a:rPr lang="en-US" sz="1500" kern="1200" dirty="0" err="1"/>
            <a:t>etc</a:t>
          </a:r>
          <a:r>
            <a:rPr lang="en-US" sz="1500" kern="1200" dirty="0"/>
            <a:t>)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Prediction + Hungarian Matching</a:t>
          </a:r>
        </a:p>
      </dsp:txBody>
      <dsp:txXfrm>
        <a:off x="7628474" y="2746269"/>
        <a:ext cx="322283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700" kern="1200" dirty="0"/>
            <a:t>DN-DETR</a:t>
          </a:r>
          <a:endParaRPr lang="en-US" sz="27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Lower Decoder Layers + 50 Queries</a:t>
          </a:r>
          <a:endParaRPr lang="en-US" sz="2700" kern="1200" dirty="0"/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Automatic Mixed Precision</a:t>
          </a:r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B88A5-37FC-7641-C206-2B95FF045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39B22B-64F4-3450-C054-89A9956A1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1A068-F6BD-85E7-2035-2D2DA0155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2207F-52B4-A657-38E9-1F12EDF69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6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EAEA-6E98-7570-CBEC-F795EC5A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CEDE43-A173-2A85-7CE6-EFF586DB5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732F0-A501-1972-947F-DC145E19A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25A1-3CA3-2CAF-B407-1815F218E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60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262F1-00A2-8573-A2A4-BA7697121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38711-8E41-3240-BDDE-DB1F5AFC9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CD324-E82A-5945-51E4-CDB7CA4D8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22226-0FCF-36B0-E59A-5FA2918E2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59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4E71-84B3-CA7D-A74C-DE0402E9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728B0-C971-4BD1-BAAD-00D6EE8E7C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382A9-989F-28FE-0E4B-407FC1B46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B56B3-74EB-2CCB-DC17-1F0DD2801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536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0221C-DC24-63E8-ACE1-C9E6FAF4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27FBA-8E96-F158-E409-D2E5DBB55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FD181-6895-142C-8323-55A1B0144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8C892-C5CD-9BF1-86A8-F5B433165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4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04F55-B6BB-C865-B9B7-386D16735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2E4F1-A4E6-9308-71A0-C8E82ECAE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2198E-62D0-129D-B406-CC906006D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29FC7-060F-8BE1-AEE1-289A47459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7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186D-13E4-DB56-6369-CCE6939EC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7C996-31A3-D48C-D98D-CA2752D38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10F3D-12D6-5AD5-B49D-9E8D82C49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8A355-AD4B-93E6-AE69-A32304F88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71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84DAA-C208-5D21-85CD-309E28A9B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70ACE7-7F02-8AF0-6F81-958470203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2AF8D2-FC29-C5FB-E2A5-899F6CC38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2C233-7ED3-C09B-9B8E-1B15A84D3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4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CFEE-8E94-54A2-7203-8BCE463C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8D690-13AE-9B72-545A-BA1D0A8FF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96C4FA-3CB4-3713-9F87-060DD455A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BCCF1-2A8D-07EA-F862-E75B4605F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4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sv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svg"/><Relationship Id="rId7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7.png"/><Relationship Id="rId7" Type="http://schemas.openxmlformats.org/officeDocument/2006/relationships/image" Target="../media/image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svg"/><Relationship Id="rId7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483108"/>
            <a:ext cx="10993549" cy="13524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DETR Model Improvements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ECE508-02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890593"/>
            <a:ext cx="10993546" cy="48482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7CEBFF"/>
                </a:solidFill>
              </a:rPr>
              <a:t>By: Michael Schmidt</a:t>
            </a:r>
          </a:p>
          <a:p>
            <a:r>
              <a:rPr lang="en-US" dirty="0">
                <a:solidFill>
                  <a:srgbClr val="7CEBFF"/>
                </a:solidFill>
              </a:rPr>
              <a:t>(A20460468)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96472-5EFC-E6F0-C593-6EDE04562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538A68-8A6A-09B7-78C8-F08BE8B1A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0591C0A8-098D-77C3-4A00-B1B150E79B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BC73432-8F32-4568-6710-8C632493A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DAC54B-0BAE-F3D0-C64F-F78EEBDF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802B89-FBE8-619C-0878-B24575A79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59B93A-8302-81FD-A96E-19851216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E7D6A61-BC5D-A7A2-0936-E151205A3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FEA1D-088E-9C86-C2FA-2EC8AAF03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483108"/>
            <a:ext cx="10993549" cy="13524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Improvements </a:t>
            </a:r>
            <a:r>
              <a:rPr lang="en-US" sz="6000" dirty="0" err="1">
                <a:solidFill>
                  <a:schemeClr val="bg1"/>
                </a:solidFill>
              </a:rPr>
              <a:t>MAde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5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B72E-1317-621C-7135-D9F5DDE1D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B5D3-DDFC-CCAE-4047-BABAA343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#1 (Improve Accuracy)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CB9B2-1F9C-521F-5456-764DA54715DF}"/>
              </a:ext>
            </a:extLst>
          </p:cNvPr>
          <p:cNvSpPr txBox="1"/>
          <p:nvPr/>
        </p:nvSpPr>
        <p:spPr>
          <a:xfrm>
            <a:off x="581193" y="2022046"/>
            <a:ext cx="4540772" cy="39549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/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DETR is slow to converge</a:t>
            </a:r>
          </a:p>
          <a:p>
            <a:endParaRPr lang="en-US" sz="2400" dirty="0"/>
          </a:p>
          <a:p>
            <a:r>
              <a:rPr lang="en-US" sz="2400" dirty="0"/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 Denoising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Speeds up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Query predictions stabilize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Improved accuracy with little overhead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442DD-5CD8-346F-058C-FC669BB02EB6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F. Li, H. Zhang, S. Liu, J. Guo, L. M. Ni, and L. Zhang, “DN-DETR: Accelerate DETR Training by Introducing Query </a:t>
            </a:r>
            <a:r>
              <a:rPr lang="en-US" dirty="0" err="1"/>
              <a:t>DeNoising</a:t>
            </a:r>
            <a:r>
              <a:rPr lang="en-US" dirty="0"/>
              <a:t>,” arXiv:2203.01305, 2022.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7C9D5E-4FCC-F47B-F158-E014605E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408" y="2356422"/>
            <a:ext cx="5503993" cy="3286234"/>
          </a:xfrm>
          <a:prstGeom prst="rect">
            <a:avLst/>
          </a:prstGeom>
        </p:spPr>
      </p:pic>
      <p:pic>
        <p:nvPicPr>
          <p:cNvPr id="14" name="Graphic 13" descr="Magnifying glass with solid fill">
            <a:extLst>
              <a:ext uri="{FF2B5EF4-FFF2-40B4-BE49-F238E27FC236}">
                <a16:creationId xmlns:a16="http://schemas.microsoft.com/office/drawing/2014/main" id="{8DDAFB10-4561-4CAF-CCBA-F64450986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848" y="4872671"/>
            <a:ext cx="1561560" cy="1561560"/>
          </a:xfrm>
          <a:prstGeom prst="rect">
            <a:avLst/>
          </a:prstGeom>
        </p:spPr>
      </p:pic>
      <p:pic>
        <p:nvPicPr>
          <p:cNvPr id="15" name="Graphic 14" descr="Chevron arrows with solid fill">
            <a:extLst>
              <a:ext uri="{FF2B5EF4-FFF2-40B4-BE49-F238E27FC236}">
                <a16:creationId xmlns:a16="http://schemas.microsoft.com/office/drawing/2014/main" id="{8A45D18C-5D91-635D-B93A-08465C290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4606228" y="5519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6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3254-20BA-9A67-8141-3AFFD0F2F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9E6E6-FCDF-B078-E791-53FD5B69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#1 (Improve Accuracy)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F195F-793B-6F4D-552E-B5E4D3E34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083572" cy="3633047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How it works:</a:t>
            </a:r>
          </a:p>
          <a:p>
            <a:r>
              <a:rPr lang="en-US" dirty="0"/>
              <a:t>Adds new “Denoising queries” to the decoder</a:t>
            </a:r>
          </a:p>
          <a:p>
            <a:r>
              <a:rPr lang="en-US" dirty="0"/>
              <a:t>Gives model “easy training examples” early on</a:t>
            </a:r>
          </a:p>
          <a:p>
            <a:r>
              <a:rPr lang="en-US" dirty="0"/>
              <a:t>Creates two groups per image</a:t>
            </a:r>
          </a:p>
          <a:p>
            <a:pPr lvl="1"/>
            <a:r>
              <a:rPr lang="en-US" dirty="0"/>
              <a:t>Positive examples: GT label + slightly perturb BB</a:t>
            </a:r>
          </a:p>
          <a:p>
            <a:pPr lvl="1"/>
            <a:r>
              <a:rPr lang="en-US" dirty="0"/>
              <a:t>Negative examples: wrong labels + corrupt BB</a:t>
            </a:r>
          </a:p>
          <a:p>
            <a:r>
              <a:rPr lang="en-US" dirty="0"/>
              <a:t>No matching, assignments are fixed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E3F75-46FE-132B-EA88-B011067A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56" y="2002570"/>
            <a:ext cx="7325747" cy="2362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DF4033-20FA-AC26-05B8-C142AF73371B}"/>
              </a:ext>
            </a:extLst>
          </p:cNvPr>
          <p:cNvSpPr txBox="1"/>
          <p:nvPr/>
        </p:nvSpPr>
        <p:spPr>
          <a:xfrm>
            <a:off x="5917095" y="4943061"/>
            <a:ext cx="3916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assignments are fixed, loss calculations are only: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 loss between GT BB and pred 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GIoU</a:t>
            </a:r>
            <a:r>
              <a:rPr lang="en-US" dirty="0"/>
              <a:t>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</a:t>
            </a:r>
            <a:r>
              <a:rPr lang="en-US" dirty="0" err="1"/>
              <a:t>entrophy</a:t>
            </a:r>
            <a:r>
              <a:rPr lang="en-US" dirty="0"/>
              <a:t> for correct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A4B61-0386-EBB9-7CF8-4BC73EEF3C98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F. Li, H. Zhang, S. Liu, J. Guo, L. M. Ni, and L. Zhang, “DN-DETR: Accelerate DETR Training by Introducing Query </a:t>
            </a:r>
            <a:r>
              <a:rPr lang="en-US" dirty="0" err="1"/>
              <a:t>DeNoising</a:t>
            </a:r>
            <a:r>
              <a:rPr lang="en-US" dirty="0"/>
              <a:t>,” arXiv:2203.01305, 2022. </a:t>
            </a:r>
          </a:p>
        </p:txBody>
      </p:sp>
    </p:spTree>
    <p:extLst>
      <p:ext uri="{BB962C8B-B14F-4D97-AF65-F5344CB8AC3E}">
        <p14:creationId xmlns:p14="http://schemas.microsoft.com/office/powerpoint/2010/main" val="314199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8C0B7-38FB-BACB-BA56-C724FE219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880C-0575-38FB-2BD3-CA8EF066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#1 (Improve Accuracy)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487C7-6630-34D2-7E5C-F0A703534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083572" cy="36330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Calculating Noise for DN examples</a:t>
            </a:r>
          </a:p>
          <a:p>
            <a:r>
              <a:rPr lang="en-US" dirty="0"/>
              <a:t>For Positive examples</a:t>
            </a:r>
          </a:p>
          <a:p>
            <a:pPr lvl="1"/>
            <a:r>
              <a:rPr lang="en-US" dirty="0"/>
              <a:t>Labels stay the same</a:t>
            </a:r>
          </a:p>
          <a:p>
            <a:pPr lvl="1"/>
            <a:r>
              <a:rPr lang="en-US" dirty="0"/>
              <a:t>Use BB corruption</a:t>
            </a:r>
          </a:p>
          <a:p>
            <a:r>
              <a:rPr lang="en-US" dirty="0"/>
              <a:t>For Negative Examples</a:t>
            </a:r>
          </a:p>
          <a:p>
            <a:pPr lvl="1"/>
            <a:r>
              <a:rPr lang="en-US" dirty="0"/>
              <a:t>Label is corrupt</a:t>
            </a:r>
          </a:p>
          <a:p>
            <a:pPr lvl="1"/>
            <a:r>
              <a:rPr lang="en-US" dirty="0"/>
              <a:t>Use BB corruption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A4CDE-3D20-ECCA-23A6-98703F435854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F. Li, H. Zhang, S. Liu, J. Guo, L. M. Ni, and L. Zhang, “DN-DETR: Accelerate DETR Training by Introducing Query </a:t>
            </a:r>
            <a:r>
              <a:rPr lang="en-US" dirty="0" err="1"/>
              <a:t>DeNoising</a:t>
            </a:r>
            <a:r>
              <a:rPr lang="en-US" dirty="0"/>
              <a:t>,” arXiv:2203.01305, 2022.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26DA8-919D-1AF6-4891-41BD884D1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86" y="2076578"/>
            <a:ext cx="4439270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4C7C9-36D1-D0A8-BACC-825A9F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86" y="3469892"/>
            <a:ext cx="4439270" cy="14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86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2A91-A954-6C35-9C6F-12069685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157E-865E-43CB-B46D-C7849CE6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#1 (Improve Accuracy)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30D71-5AB1-C69B-2546-6BE9C6F2A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083572" cy="36330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Hyperparams</a:t>
            </a:r>
            <a:r>
              <a:rPr lang="en-US" dirty="0"/>
              <a:t> Used:</a:t>
            </a:r>
          </a:p>
          <a:p>
            <a:r>
              <a:rPr lang="en-US" dirty="0" err="1"/>
              <a:t>num_dn_groups</a:t>
            </a:r>
            <a:r>
              <a:rPr lang="en-US" dirty="0"/>
              <a:t> = 5</a:t>
            </a:r>
          </a:p>
          <a:p>
            <a:r>
              <a:rPr lang="en-US" dirty="0" err="1"/>
              <a:t>Label_noise_ratio</a:t>
            </a:r>
            <a:r>
              <a:rPr lang="en-US" dirty="0"/>
              <a:t> = 0.2</a:t>
            </a:r>
          </a:p>
          <a:p>
            <a:r>
              <a:rPr lang="en-US" dirty="0" err="1"/>
              <a:t>Box_noise_scale</a:t>
            </a:r>
            <a:r>
              <a:rPr lang="en-US" dirty="0"/>
              <a:t>= 0.4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Time = ~170 minutes</a:t>
            </a:r>
          </a:p>
          <a:p>
            <a:pPr marL="0" indent="0">
              <a:buNone/>
            </a:pPr>
            <a:r>
              <a:rPr lang="en-US" dirty="0"/>
              <a:t>Accuracy = 61.5%</a:t>
            </a:r>
          </a:p>
          <a:p>
            <a:pPr marL="0" indent="0">
              <a:buNone/>
            </a:pPr>
            <a:r>
              <a:rPr lang="en-US" dirty="0"/>
              <a:t>Avg Inference Time = 0.0843s</a:t>
            </a:r>
          </a:p>
          <a:p>
            <a:pPr marL="0" indent="0">
              <a:buNone/>
            </a:pPr>
            <a:r>
              <a:rPr lang="en-US" dirty="0"/>
              <a:t>#Params = 41,645,018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D6EA6-BF2A-3E13-1206-81A77CC45C04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F. Li, H. Zhang, S. Liu, J. Guo, L. M. Ni, and L. Zhang, “DN-DETR: Accelerate DETR Training by Introducing Query </a:t>
            </a:r>
            <a:r>
              <a:rPr lang="en-US" dirty="0" err="1"/>
              <a:t>DeNoising</a:t>
            </a:r>
            <a:r>
              <a:rPr lang="en-US" dirty="0"/>
              <a:t>,” arXiv:2203.01305, 2022. 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FC7E5FC-8FAC-A42F-5636-45B580C6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393" y="4383931"/>
            <a:ext cx="3487224" cy="1512159"/>
          </a:xfrm>
          <a:prstGeom prst="rect">
            <a:avLst/>
          </a:prstGeom>
        </p:spPr>
      </p:pic>
      <p:pic>
        <p:nvPicPr>
          <p:cNvPr id="10" name="Graphic 9" descr="Arrow: Straight with solid fill">
            <a:extLst>
              <a:ext uri="{FF2B5EF4-FFF2-40B4-BE49-F238E27FC236}">
                <a16:creationId xmlns:a16="http://schemas.microsoft.com/office/drawing/2014/main" id="{C9A1E2F8-3C19-3E0C-B55A-615B08A4E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308449" y="4644887"/>
            <a:ext cx="393381" cy="393381"/>
          </a:xfrm>
          <a:prstGeom prst="rect">
            <a:avLst/>
          </a:prstGeom>
        </p:spPr>
      </p:pic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5F8783F5-1695-2F05-7903-28D948DB9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318489" y="5038268"/>
            <a:ext cx="393381" cy="393381"/>
          </a:xfrm>
          <a:prstGeom prst="rect">
            <a:avLst/>
          </a:prstGeom>
        </p:spPr>
      </p:pic>
      <p:pic>
        <p:nvPicPr>
          <p:cNvPr id="12" name="Graphic 11" descr="Arrow: Straight with solid fill">
            <a:extLst>
              <a:ext uri="{FF2B5EF4-FFF2-40B4-BE49-F238E27FC236}">
                <a16:creationId xmlns:a16="http://schemas.microsoft.com/office/drawing/2014/main" id="{A6244F81-9321-BD0A-48D6-134D1A729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701830" y="5467669"/>
            <a:ext cx="393381" cy="393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5D0C42-650B-A069-7BD0-2701C2C86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077" y="2474069"/>
            <a:ext cx="2640500" cy="1548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39CEDE-F5D5-0C85-0CE6-F5385B528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577" y="2474069"/>
            <a:ext cx="2630922" cy="1548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5F7825-E36E-9A4C-0D57-5C88A34A6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5149" y="4028052"/>
            <a:ext cx="2640500" cy="1531235"/>
          </a:xfrm>
          <a:prstGeom prst="rect">
            <a:avLst/>
          </a:prstGeom>
        </p:spPr>
      </p:pic>
      <p:pic>
        <p:nvPicPr>
          <p:cNvPr id="20" name="Graphic 19" descr="Arrow: Straight with solid fill">
            <a:extLst>
              <a:ext uri="{FF2B5EF4-FFF2-40B4-BE49-F238E27FC236}">
                <a16:creationId xmlns:a16="http://schemas.microsoft.com/office/drawing/2014/main" id="{68DE2454-3BFC-FF1C-B2D6-CF70ED90A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373560" y="4238953"/>
            <a:ext cx="393381" cy="3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82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F9EAB-560E-6174-DBEE-6D8EB580D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77FE-92A3-017C-57DF-5566F702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#2 (Improve Computation + Inference)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4814-612C-AFDA-0EF7-DF855C3B2A1C}"/>
              </a:ext>
            </a:extLst>
          </p:cNvPr>
          <p:cNvSpPr txBox="1"/>
          <p:nvPr/>
        </p:nvSpPr>
        <p:spPr>
          <a:xfrm>
            <a:off x="581193" y="2022046"/>
            <a:ext cx="4660042" cy="3954985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sz="2400" dirty="0"/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Decoder layers take time and recourses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Computed self and cross attention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Main bottleneck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 decoders have object queries communicate too much: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causes over-correlation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removing specialization</a:t>
            </a:r>
          </a:p>
          <a:p>
            <a:endParaRPr lang="en-US" sz="2400" dirty="0"/>
          </a:p>
          <a:p>
            <a:r>
              <a:rPr lang="en-US" sz="2400" dirty="0"/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decoder layer to 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Reduces FLOPs and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Reduces over-correlation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Very little accuracy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1546D-CCBD-850B-270F-B52EB115DB33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Z. Yao, Y. Ai, L. Gao, and B. Li, “Efficient DETR: Improving End-to-End Object Detector with Dense Prior,” arXiv:2104.01318, 2021.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775F0-256E-AD83-8AB8-97285CA2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279" y="2022046"/>
            <a:ext cx="4426528" cy="3898200"/>
          </a:xfrm>
          <a:prstGeom prst="rect">
            <a:avLst/>
          </a:prstGeom>
        </p:spPr>
      </p:pic>
      <p:pic>
        <p:nvPicPr>
          <p:cNvPr id="9" name="Content Placeholder 7" descr="Clock outline">
            <a:extLst>
              <a:ext uri="{FF2B5EF4-FFF2-40B4-BE49-F238E27FC236}">
                <a16:creationId xmlns:a16="http://schemas.microsoft.com/office/drawing/2014/main" id="{192D84F8-7572-8E32-53D7-9F1BF0EE2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7055" y="2483789"/>
            <a:ext cx="1561561" cy="1561561"/>
          </a:xfrm>
          <a:prstGeom prst="rect">
            <a:avLst/>
          </a:prstGeom>
        </p:spPr>
      </p:pic>
      <p:pic>
        <p:nvPicPr>
          <p:cNvPr id="10" name="Graphic 9" descr="Chevron arrows with solid fill">
            <a:extLst>
              <a:ext uri="{FF2B5EF4-FFF2-40B4-BE49-F238E27FC236}">
                <a16:creationId xmlns:a16="http://schemas.microsoft.com/office/drawing/2014/main" id="{825F2C9E-8F7E-9E2A-CA43-0A1D2745A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6187665" y="3130950"/>
            <a:ext cx="914400" cy="914400"/>
          </a:xfrm>
          <a:prstGeom prst="rect">
            <a:avLst/>
          </a:prstGeom>
        </p:spPr>
      </p:pic>
      <p:pic>
        <p:nvPicPr>
          <p:cNvPr id="11" name="Graphic 10" descr="Left Brain outline">
            <a:extLst>
              <a:ext uri="{FF2B5EF4-FFF2-40B4-BE49-F238E27FC236}">
                <a16:creationId xmlns:a16="http://schemas.microsoft.com/office/drawing/2014/main" id="{75116E6E-B3FE-CFD9-37CB-F4C585898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6793" y="4308770"/>
            <a:ext cx="1378414" cy="1378414"/>
          </a:xfrm>
          <a:prstGeom prst="rect">
            <a:avLst/>
          </a:prstGeom>
        </p:spPr>
      </p:pic>
      <p:pic>
        <p:nvPicPr>
          <p:cNvPr id="12" name="Graphic 11" descr="Chevron arrows with solid fill">
            <a:extLst>
              <a:ext uri="{FF2B5EF4-FFF2-40B4-BE49-F238E27FC236}">
                <a16:creationId xmlns:a16="http://schemas.microsoft.com/office/drawing/2014/main" id="{88975814-9620-1768-974D-856A603EF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6187665" y="48111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9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16155-9ED3-9FDA-82AB-7087874D3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6E4-B872-5A20-EF74-5444D40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#2 (Improve Computation + Inference)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73285-CAAF-2DD5-59F2-7E62CE327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083572" cy="3633047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Hyperparams</a:t>
            </a:r>
            <a:r>
              <a:rPr lang="en-US" dirty="0"/>
              <a:t> Used:</a:t>
            </a:r>
          </a:p>
          <a:p>
            <a:r>
              <a:rPr lang="en-US" dirty="0" err="1"/>
              <a:t>num_dn_groups</a:t>
            </a:r>
            <a:r>
              <a:rPr lang="en-US" dirty="0"/>
              <a:t> = 5</a:t>
            </a:r>
          </a:p>
          <a:p>
            <a:r>
              <a:rPr lang="en-US" dirty="0" err="1"/>
              <a:t>Label_noise_ratio</a:t>
            </a:r>
            <a:r>
              <a:rPr lang="en-US" dirty="0"/>
              <a:t> = 0.2</a:t>
            </a:r>
          </a:p>
          <a:p>
            <a:r>
              <a:rPr lang="en-US" dirty="0" err="1"/>
              <a:t>Box_noise_scale</a:t>
            </a:r>
            <a:r>
              <a:rPr lang="en-US" dirty="0"/>
              <a:t>= 0.4</a:t>
            </a:r>
          </a:p>
          <a:p>
            <a:r>
              <a:rPr lang="en-US" dirty="0" err="1"/>
              <a:t>dec_layers</a:t>
            </a:r>
            <a:r>
              <a:rPr lang="en-US" dirty="0"/>
              <a:t> = 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Time = ~160 minutes</a:t>
            </a:r>
          </a:p>
          <a:p>
            <a:pPr marL="0" indent="0">
              <a:buNone/>
            </a:pPr>
            <a:r>
              <a:rPr lang="en-US" dirty="0"/>
              <a:t>Accuracy = 61%</a:t>
            </a:r>
          </a:p>
          <a:p>
            <a:pPr marL="0" indent="0">
              <a:buNone/>
            </a:pPr>
            <a:r>
              <a:rPr lang="en-US" dirty="0"/>
              <a:t>Avg Inference Time = 0.0832s</a:t>
            </a:r>
          </a:p>
          <a:p>
            <a:pPr marL="0" indent="0">
              <a:buNone/>
            </a:pPr>
            <a:r>
              <a:rPr lang="en-US" dirty="0"/>
              <a:t>#Params = 38,487,514</a:t>
            </a:r>
          </a:p>
        </p:txBody>
      </p: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DAC48B2D-F7DD-91C0-16CA-1C1F3021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318489" y="5038268"/>
            <a:ext cx="393381" cy="393381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3C09C5D-6DDD-F8F3-1CC3-0BCEA7211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586" y="4327304"/>
            <a:ext cx="3801698" cy="1625413"/>
          </a:xfrm>
          <a:prstGeom prst="rect">
            <a:avLst/>
          </a:prstGeom>
        </p:spPr>
      </p:pic>
      <p:pic>
        <p:nvPicPr>
          <p:cNvPr id="8" name="Graphic 7" descr="Arrow: Straight with solid fill">
            <a:extLst>
              <a:ext uri="{FF2B5EF4-FFF2-40B4-BE49-F238E27FC236}">
                <a16:creationId xmlns:a16="http://schemas.microsoft.com/office/drawing/2014/main" id="{B456EBA4-72F2-9633-7E77-786BDA1DE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622979" y="5467669"/>
            <a:ext cx="393381" cy="393381"/>
          </a:xfrm>
          <a:prstGeom prst="rect">
            <a:avLst/>
          </a:prstGeom>
        </p:spPr>
      </p:pic>
      <p:pic>
        <p:nvPicPr>
          <p:cNvPr id="9" name="Graphic 8" descr="Arrow: Straight with solid fill">
            <a:extLst>
              <a:ext uri="{FF2B5EF4-FFF2-40B4-BE49-F238E27FC236}">
                <a16:creationId xmlns:a16="http://schemas.microsoft.com/office/drawing/2014/main" id="{8AFA0113-93E5-EB4B-D2A3-32E38407C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006882" y="4718921"/>
            <a:ext cx="393381" cy="393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559514-824B-03BC-CEF0-6B8100F37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882" y="2474069"/>
            <a:ext cx="2628695" cy="15485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A1C89A-1D4C-3378-E5B7-254ACC4D7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577" y="2481371"/>
            <a:ext cx="2628694" cy="15339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2EB46B-2FCE-795B-8D38-D640D3310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8550" y="4066630"/>
            <a:ext cx="2628694" cy="15326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F8DE69-C270-61CA-8410-A0E2A33D7ED6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Z. Yao, Y. Ai, L. Gao, and B. Li, “Efficient DETR: Improving End-to-End Object Detector with Dense Prior,” arXiv:2104.01318, 2021.</a:t>
            </a:r>
          </a:p>
        </p:txBody>
      </p:sp>
      <p:pic>
        <p:nvPicPr>
          <p:cNvPr id="23" name="Graphic 22" descr="Arrow: Straight with solid fill">
            <a:extLst>
              <a:ext uri="{FF2B5EF4-FFF2-40B4-BE49-F238E27FC236}">
                <a16:creationId xmlns:a16="http://schemas.microsoft.com/office/drawing/2014/main" id="{60E31794-89AB-717A-E8BE-A9B89AF58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208131" y="4389880"/>
            <a:ext cx="393381" cy="3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9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78CA9-6B03-7807-8D78-B0CE65318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41382-3C23-4E50-A7A9-A3B13DCD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#3 (Improve Computation + Inference)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1C6F6-77D6-6172-75B7-A9BE7B31F872}"/>
              </a:ext>
            </a:extLst>
          </p:cNvPr>
          <p:cNvSpPr txBox="1"/>
          <p:nvPr/>
        </p:nvSpPr>
        <p:spPr>
          <a:xfrm>
            <a:off x="581193" y="2022046"/>
            <a:ext cx="4660042" cy="395498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r>
              <a:rPr lang="en-US" sz="2400" dirty="0"/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query detect an object +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Cross attention scales with # of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 queries can be redundant on dataset of 20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# queries to 50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Force specialization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redundant computations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D8C56-20F8-2E1E-EF92-52A7D469F213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Z. Xu, S. Wang, H. Yu, and G. Zhang, “DQ-DETR: DETR with Dynamic Query for Tiny Object Detection,” arXiv:2404.03507, 2024.</a:t>
            </a:r>
          </a:p>
        </p:txBody>
      </p:sp>
      <p:pic>
        <p:nvPicPr>
          <p:cNvPr id="9" name="Content Placeholder 7" descr="Clock outline">
            <a:extLst>
              <a:ext uri="{FF2B5EF4-FFF2-40B4-BE49-F238E27FC236}">
                <a16:creationId xmlns:a16="http://schemas.microsoft.com/office/drawing/2014/main" id="{59530DE7-D834-09D7-805F-D18FE229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8759" y="4303770"/>
            <a:ext cx="1561561" cy="1561561"/>
          </a:xfrm>
          <a:prstGeom prst="rect">
            <a:avLst/>
          </a:prstGeom>
        </p:spPr>
      </p:pic>
      <p:pic>
        <p:nvPicPr>
          <p:cNvPr id="10" name="Graphic 9" descr="Chevron arrows with solid fill">
            <a:extLst>
              <a:ext uri="{FF2B5EF4-FFF2-40B4-BE49-F238E27FC236}">
                <a16:creationId xmlns:a16="http://schemas.microsoft.com/office/drawing/2014/main" id="{76FC49FD-F774-463D-A503-8026385D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719369" y="4950931"/>
            <a:ext cx="914400" cy="914400"/>
          </a:xfrm>
          <a:prstGeom prst="rect">
            <a:avLst/>
          </a:prstGeom>
        </p:spPr>
      </p:pic>
      <p:pic>
        <p:nvPicPr>
          <p:cNvPr id="11" name="Graphic 10" descr="Left Brain outline">
            <a:extLst>
              <a:ext uri="{FF2B5EF4-FFF2-40B4-BE49-F238E27FC236}">
                <a16:creationId xmlns:a16="http://schemas.microsoft.com/office/drawing/2014/main" id="{A30C79CE-988B-B12E-2785-308681916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9946" y="4448552"/>
            <a:ext cx="1378414" cy="1378414"/>
          </a:xfrm>
          <a:prstGeom prst="rect">
            <a:avLst/>
          </a:prstGeom>
        </p:spPr>
      </p:pic>
      <p:pic>
        <p:nvPicPr>
          <p:cNvPr id="12" name="Graphic 11" descr="Chevron arrows with solid fill">
            <a:extLst>
              <a:ext uri="{FF2B5EF4-FFF2-40B4-BE49-F238E27FC236}">
                <a16:creationId xmlns:a16="http://schemas.microsoft.com/office/drawing/2014/main" id="{C593737C-ACFC-7DC5-7EA7-239749A04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520818" y="4950931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DE199C-0D81-3E59-688D-2FD85AB34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1565" y="1957769"/>
            <a:ext cx="5701457" cy="2346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923E7B-E77F-3D08-1283-A74B2CBD8A00}"/>
              </a:ext>
            </a:extLst>
          </p:cNvPr>
          <p:cNvCxnSpPr/>
          <p:nvPr/>
        </p:nvCxnSpPr>
        <p:spPr>
          <a:xfrm flipV="1">
            <a:off x="8030817" y="2902226"/>
            <a:ext cx="1219200" cy="36443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09D0B5-A436-2F83-8BFF-B9975725C05A}"/>
              </a:ext>
            </a:extLst>
          </p:cNvPr>
          <p:cNvCxnSpPr>
            <a:cxnSpLocks/>
          </p:cNvCxnSpPr>
          <p:nvPr/>
        </p:nvCxnSpPr>
        <p:spPr>
          <a:xfrm flipH="1" flipV="1">
            <a:off x="8030817" y="2902225"/>
            <a:ext cx="1219200" cy="3644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994C77-EC66-A921-BB35-AA4F18E9A994}"/>
              </a:ext>
            </a:extLst>
          </p:cNvPr>
          <p:cNvCxnSpPr/>
          <p:nvPr/>
        </p:nvCxnSpPr>
        <p:spPr>
          <a:xfrm flipV="1">
            <a:off x="7984434" y="3731604"/>
            <a:ext cx="1219200" cy="36443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C85F57-675F-F87B-4973-09F0DBA9EE04}"/>
              </a:ext>
            </a:extLst>
          </p:cNvPr>
          <p:cNvCxnSpPr>
            <a:cxnSpLocks/>
          </p:cNvCxnSpPr>
          <p:nvPr/>
        </p:nvCxnSpPr>
        <p:spPr>
          <a:xfrm flipH="1" flipV="1">
            <a:off x="7984434" y="3731603"/>
            <a:ext cx="1219200" cy="3644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509174-1AD7-71B7-8F97-DF717D959960}"/>
              </a:ext>
            </a:extLst>
          </p:cNvPr>
          <p:cNvSpPr txBox="1"/>
          <p:nvPr/>
        </p:nvSpPr>
        <p:spPr>
          <a:xfrm>
            <a:off x="5370443" y="6215551"/>
            <a:ext cx="3359426" cy="593881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r>
              <a:rPr lang="en-US" dirty="0"/>
              <a:t>*Note: Even though source paper reduces #queries for each image, the idea and evidence of reduced queries was inspired by that paper</a:t>
            </a:r>
          </a:p>
        </p:txBody>
      </p:sp>
    </p:spTree>
    <p:extLst>
      <p:ext uri="{BB962C8B-B14F-4D97-AF65-F5344CB8AC3E}">
        <p14:creationId xmlns:p14="http://schemas.microsoft.com/office/powerpoint/2010/main" val="502408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D8DF1-630B-0A6E-13BB-77878EE9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89C4-59E6-BB9E-E2CF-DA5D02EF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#3 (Improve Computation + Inference)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1E226-520D-777B-CC7D-18642402E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083572" cy="3633047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Hyperparams</a:t>
            </a:r>
            <a:r>
              <a:rPr lang="en-US" dirty="0"/>
              <a:t> Used:</a:t>
            </a:r>
          </a:p>
          <a:p>
            <a:r>
              <a:rPr lang="en-US" dirty="0" err="1"/>
              <a:t>num_dn_groups</a:t>
            </a:r>
            <a:r>
              <a:rPr lang="en-US" dirty="0"/>
              <a:t> = 5</a:t>
            </a:r>
          </a:p>
          <a:p>
            <a:r>
              <a:rPr lang="en-US" dirty="0" err="1"/>
              <a:t>Label_noise_ratio</a:t>
            </a:r>
            <a:r>
              <a:rPr lang="en-US" dirty="0"/>
              <a:t> = 0.2</a:t>
            </a:r>
          </a:p>
          <a:p>
            <a:r>
              <a:rPr lang="en-US" dirty="0" err="1"/>
              <a:t>Box_noise_scale</a:t>
            </a:r>
            <a:r>
              <a:rPr lang="en-US" dirty="0"/>
              <a:t>= 0.4</a:t>
            </a:r>
          </a:p>
          <a:p>
            <a:r>
              <a:rPr lang="en-US" dirty="0" err="1"/>
              <a:t>dec_layers</a:t>
            </a:r>
            <a:r>
              <a:rPr lang="en-US" dirty="0"/>
              <a:t> = 4</a:t>
            </a:r>
          </a:p>
          <a:p>
            <a:r>
              <a:rPr lang="en-US" dirty="0" err="1"/>
              <a:t>num_queries</a:t>
            </a:r>
            <a:r>
              <a:rPr lang="en-US" dirty="0"/>
              <a:t> = 50</a:t>
            </a:r>
          </a:p>
          <a:p>
            <a:r>
              <a:rPr lang="en-US" dirty="0" err="1"/>
              <a:t>resize_queries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Time = ~160 minutes</a:t>
            </a:r>
          </a:p>
          <a:p>
            <a:pPr marL="0" indent="0">
              <a:buNone/>
            </a:pPr>
            <a:r>
              <a:rPr lang="en-US" dirty="0"/>
              <a:t>Accuracy = 60.9%</a:t>
            </a:r>
          </a:p>
          <a:p>
            <a:pPr marL="0" indent="0">
              <a:buNone/>
            </a:pPr>
            <a:r>
              <a:rPr lang="en-US" dirty="0"/>
              <a:t>Avg Inference Time = 0.0828s</a:t>
            </a:r>
          </a:p>
          <a:p>
            <a:pPr marL="0" indent="0">
              <a:buNone/>
            </a:pPr>
            <a:r>
              <a:rPr lang="en-US" dirty="0"/>
              <a:t>#Params = 38,474,714</a:t>
            </a:r>
          </a:p>
        </p:txBody>
      </p: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5E267CD9-A4BA-A3B3-821D-8D98DA63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846149" y="5218768"/>
            <a:ext cx="393381" cy="393381"/>
          </a:xfrm>
          <a:prstGeom prst="rect">
            <a:avLst/>
          </a:prstGeom>
        </p:spPr>
      </p:pic>
      <p:pic>
        <p:nvPicPr>
          <p:cNvPr id="8" name="Graphic 7" descr="Arrow: Straight with solid fill">
            <a:extLst>
              <a:ext uri="{FF2B5EF4-FFF2-40B4-BE49-F238E27FC236}">
                <a16:creationId xmlns:a16="http://schemas.microsoft.com/office/drawing/2014/main" id="{FD3E3DD9-8EAE-7D3F-E8F2-34209718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333184" y="5514246"/>
            <a:ext cx="393381" cy="393381"/>
          </a:xfrm>
          <a:prstGeom prst="rect">
            <a:avLst/>
          </a:prstGeom>
        </p:spPr>
      </p:pic>
      <p:pic>
        <p:nvPicPr>
          <p:cNvPr id="9" name="Graphic 8" descr="Arrow: Straight with solid fill">
            <a:extLst>
              <a:ext uri="{FF2B5EF4-FFF2-40B4-BE49-F238E27FC236}">
                <a16:creationId xmlns:a16="http://schemas.microsoft.com/office/drawing/2014/main" id="{1167695D-A675-B3F7-3D16-53B1A8BF7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006881" y="4853925"/>
            <a:ext cx="393381" cy="393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0409F-5F7D-F4B7-DE0C-D5EA874AAA11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Z. Xu, S. Wang, H. Yu, and G. Zhang, “DQ-DETR: DETR with Dynamic Query for Tiny Object Detection,” arXiv:2404.03507, 2024.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F7254DD-835E-57EB-6B87-D24574FF7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822" y="4673974"/>
            <a:ext cx="3535814" cy="1515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15428A-994A-4B01-3BF7-163DCC104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2425" y="2481370"/>
            <a:ext cx="2620472" cy="1533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E0E6A7-E04C-51AD-1680-7C2F8933A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896" y="2481369"/>
            <a:ext cx="2620471" cy="1542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37EE65-AA5B-9585-0C9E-E4F5D490E6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2660" y="4095702"/>
            <a:ext cx="2620471" cy="151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2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8F30B-DD90-EDC8-2F36-21BBDC76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B2B2-AAA6-D69F-B70C-F0A099FA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#4 (Improve Computation + Inference)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9645F-0B3B-29B6-F88B-3E75B6338F08}"/>
              </a:ext>
            </a:extLst>
          </p:cNvPr>
          <p:cNvSpPr txBox="1"/>
          <p:nvPr/>
        </p:nvSpPr>
        <p:spPr>
          <a:xfrm>
            <a:off x="581193" y="2022046"/>
            <a:ext cx="4660042" cy="3954985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sz="2400" dirty="0"/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Normal training uses FP32 for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FP32 is slow and heavy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Automatic Mixed Precision 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Automatically used FP16 where it is safe to avoid computational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Improved training speed and mess memory with no accuracy loss</a:t>
            </a:r>
          </a:p>
        </p:txBody>
      </p:sp>
      <p:pic>
        <p:nvPicPr>
          <p:cNvPr id="9" name="Content Placeholder 7" descr="Clock outline">
            <a:extLst>
              <a:ext uri="{FF2B5EF4-FFF2-40B4-BE49-F238E27FC236}">
                <a16:creationId xmlns:a16="http://schemas.microsoft.com/office/drawing/2014/main" id="{4432068D-B900-6CCA-E742-181388670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281" y="2022046"/>
            <a:ext cx="1561561" cy="1561561"/>
          </a:xfrm>
          <a:prstGeom prst="rect">
            <a:avLst/>
          </a:prstGeom>
        </p:spPr>
      </p:pic>
      <p:pic>
        <p:nvPicPr>
          <p:cNvPr id="10" name="Graphic 9" descr="Chevron arrows with solid fill">
            <a:extLst>
              <a:ext uri="{FF2B5EF4-FFF2-40B4-BE49-F238E27FC236}">
                <a16:creationId xmlns:a16="http://schemas.microsoft.com/office/drawing/2014/main" id="{A583A871-1F0A-0EAB-BE4E-F399E7283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851891" y="2669207"/>
            <a:ext cx="914400" cy="914400"/>
          </a:xfrm>
          <a:prstGeom prst="rect">
            <a:avLst/>
          </a:prstGeom>
        </p:spPr>
      </p:pic>
      <p:pic>
        <p:nvPicPr>
          <p:cNvPr id="11" name="Graphic 10" descr="Left Brain outline">
            <a:extLst>
              <a:ext uri="{FF2B5EF4-FFF2-40B4-BE49-F238E27FC236}">
                <a16:creationId xmlns:a16="http://schemas.microsoft.com/office/drawing/2014/main" id="{7F9B725E-106D-816F-E505-4B59A85A6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2468" y="2166828"/>
            <a:ext cx="1378414" cy="1378414"/>
          </a:xfrm>
          <a:prstGeom prst="rect">
            <a:avLst/>
          </a:prstGeom>
        </p:spPr>
      </p:pic>
      <p:pic>
        <p:nvPicPr>
          <p:cNvPr id="12" name="Graphic 11" descr="Chevron arrows with solid fill">
            <a:extLst>
              <a:ext uri="{FF2B5EF4-FFF2-40B4-BE49-F238E27FC236}">
                <a16:creationId xmlns:a16="http://schemas.microsoft.com/office/drawing/2014/main" id="{4BD94B96-1E4F-081D-D4BA-9DA733EE8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653340" y="2669207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2F79BB-E54A-1E34-73D6-2DEEB060A8B1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F. Li, H. Zhang, S. Liu, J. Guo, L. M. Ni, and L. Zhang, “DN-DETR: Accelerate DETR Training by Introducing Query </a:t>
            </a:r>
            <a:r>
              <a:rPr lang="en-US" dirty="0" err="1"/>
              <a:t>DeNoising</a:t>
            </a:r>
            <a:r>
              <a:rPr lang="en-US" dirty="0"/>
              <a:t>,” arXiv:2203.01305, 2022. </a:t>
            </a:r>
          </a:p>
        </p:txBody>
      </p:sp>
      <p:pic>
        <p:nvPicPr>
          <p:cNvPr id="1026" name="Picture 2" descr="Automatic Mixed Precision Training-Document-PaddlePaddle Deep Learning  Platform">
            <a:extLst>
              <a:ext uri="{FF2B5EF4-FFF2-40B4-BE49-F238E27FC236}">
                <a16:creationId xmlns:a16="http://schemas.microsoft.com/office/drawing/2014/main" id="{2FB5CDFD-5126-2276-ADDF-F62A1DB9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034" y="3834541"/>
            <a:ext cx="6195391" cy="216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0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F54DC-292D-0E08-C21E-613745DC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DF8E57-5DFA-7D15-C79B-7B88E68F8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F35BCDFA-B5B5-5023-1F77-44B21D7B3D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7AC923-A209-1866-716A-248483319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3150BA-B264-5F1E-0C76-B3E96DDDA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EE1DFE-FA98-0247-CD6E-8997A9FF3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6FD2E5-0282-3291-B629-93AE12AB2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04CB33-E46D-F92E-4636-FB4C315E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9BCFB892-AEF0-0267-96F9-021A32AF5B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350433"/>
              </p:ext>
            </p:extLst>
          </p:nvPr>
        </p:nvGraphicFramePr>
        <p:xfrm>
          <a:off x="719571" y="1860551"/>
          <a:ext cx="6854248" cy="4379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4286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5BF6B-319A-6CE6-38D7-C0CFA2B8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4158-86F1-1EEE-FD85-B1963B2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#4 (Improve Computation + Inference)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6F9CA-F091-F7B5-E89D-9A4D4FA8B2D7}"/>
              </a:ext>
            </a:extLst>
          </p:cNvPr>
          <p:cNvSpPr txBox="1"/>
          <p:nvPr/>
        </p:nvSpPr>
        <p:spPr>
          <a:xfrm>
            <a:off x="581193" y="2022046"/>
            <a:ext cx="3076407" cy="5091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/>
              <a:t>How its implemented: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13C2A-0C74-367B-B5B2-C7DBA7696D70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F. Li, H. Zhang, S. Liu, J. Guo, L. M. Ni, and L. Zhang, “DN-DETR: Accelerate DETR Training by Introducing Query </a:t>
            </a:r>
            <a:r>
              <a:rPr lang="en-US" dirty="0" err="1"/>
              <a:t>DeNoising</a:t>
            </a:r>
            <a:r>
              <a:rPr lang="en-US" dirty="0"/>
              <a:t>,” arXiv:2203.01305, 2022.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D9B5C-A12C-87F5-B7EE-74F63998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00" y="3297559"/>
            <a:ext cx="4293945" cy="770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BA660-D5CE-3ECD-EE6D-9F98848842F2}"/>
              </a:ext>
            </a:extLst>
          </p:cNvPr>
          <p:cNvSpPr txBox="1"/>
          <p:nvPr/>
        </p:nvSpPr>
        <p:spPr>
          <a:xfrm>
            <a:off x="650424" y="2788440"/>
            <a:ext cx="3076407" cy="5091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 dirty="0"/>
              <a:t>engine.py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BCDAE3-9E42-1335-ACB5-600A3164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00" y="4110734"/>
            <a:ext cx="3877745" cy="2125579"/>
          </a:xfrm>
          <a:prstGeom prst="rect">
            <a:avLst/>
          </a:prstGeom>
        </p:spPr>
      </p:pic>
      <p:pic>
        <p:nvPicPr>
          <p:cNvPr id="16" name="Content Placeholder 7" descr="Clock outline">
            <a:extLst>
              <a:ext uri="{FF2B5EF4-FFF2-40B4-BE49-F238E27FC236}">
                <a16:creationId xmlns:a16="http://schemas.microsoft.com/office/drawing/2014/main" id="{CAF42CF0-A798-588F-AEEA-7072AC595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281" y="2022046"/>
            <a:ext cx="1561561" cy="1561561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5906FF31-3D46-DCEC-2541-73BFDFA5F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851891" y="2669207"/>
            <a:ext cx="914400" cy="914400"/>
          </a:xfrm>
          <a:prstGeom prst="rect">
            <a:avLst/>
          </a:prstGeom>
        </p:spPr>
      </p:pic>
      <p:pic>
        <p:nvPicPr>
          <p:cNvPr id="18" name="Graphic 17" descr="Left Brain outline">
            <a:extLst>
              <a:ext uri="{FF2B5EF4-FFF2-40B4-BE49-F238E27FC236}">
                <a16:creationId xmlns:a16="http://schemas.microsoft.com/office/drawing/2014/main" id="{EF93DE0A-BC1D-5FBD-F3D1-EF41244EB9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2468" y="2166828"/>
            <a:ext cx="1378414" cy="1378414"/>
          </a:xfrm>
          <a:prstGeom prst="rect">
            <a:avLst/>
          </a:prstGeom>
        </p:spPr>
      </p:pic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3BB5E1E5-E0D8-6FFD-6B8C-86346F910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653340" y="2669207"/>
            <a:ext cx="914400" cy="914400"/>
          </a:xfrm>
          <a:prstGeom prst="rect">
            <a:avLst/>
          </a:prstGeom>
        </p:spPr>
      </p:pic>
      <p:pic>
        <p:nvPicPr>
          <p:cNvPr id="20" name="Picture 2" descr="Automatic Mixed Precision Training-Document-PaddlePaddle Deep Learning  Platform">
            <a:extLst>
              <a:ext uri="{FF2B5EF4-FFF2-40B4-BE49-F238E27FC236}">
                <a16:creationId xmlns:a16="http://schemas.microsoft.com/office/drawing/2014/main" id="{61F0F81A-F2E0-F5B3-C224-7B0B0BC00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034" y="3834541"/>
            <a:ext cx="6195391" cy="216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7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C02B5-4AB0-EDDE-B1F9-DC9E4424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822B-4DD5-EBCD-B175-7AFA7DC9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#4 (Improve Computation + Inference)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C6C15-0E64-CD57-020F-1AAA2C939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083572" cy="3633047"/>
          </a:xfrm>
        </p:spPr>
        <p:txBody>
          <a:bodyPr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Hyperparams</a:t>
            </a:r>
            <a:r>
              <a:rPr lang="en-US" dirty="0"/>
              <a:t> Used:</a:t>
            </a:r>
          </a:p>
          <a:p>
            <a:r>
              <a:rPr lang="en-US" dirty="0" err="1"/>
              <a:t>num_dn_groups</a:t>
            </a:r>
            <a:r>
              <a:rPr lang="en-US" dirty="0"/>
              <a:t> = 5</a:t>
            </a:r>
          </a:p>
          <a:p>
            <a:r>
              <a:rPr lang="en-US" dirty="0" err="1"/>
              <a:t>Label_noise_ratio</a:t>
            </a:r>
            <a:r>
              <a:rPr lang="en-US" dirty="0"/>
              <a:t> = 0.2</a:t>
            </a:r>
          </a:p>
          <a:p>
            <a:r>
              <a:rPr lang="en-US" dirty="0" err="1"/>
              <a:t>Box_noise_scale</a:t>
            </a:r>
            <a:r>
              <a:rPr lang="en-US" dirty="0"/>
              <a:t>= 0.4</a:t>
            </a:r>
          </a:p>
          <a:p>
            <a:r>
              <a:rPr lang="en-US" dirty="0" err="1"/>
              <a:t>dec_layers</a:t>
            </a:r>
            <a:r>
              <a:rPr lang="en-US" dirty="0"/>
              <a:t> = 4</a:t>
            </a:r>
          </a:p>
          <a:p>
            <a:r>
              <a:rPr lang="en-US" dirty="0" err="1"/>
              <a:t>num_queries</a:t>
            </a:r>
            <a:r>
              <a:rPr lang="en-US" dirty="0"/>
              <a:t> = 50</a:t>
            </a:r>
          </a:p>
          <a:p>
            <a:r>
              <a:rPr lang="en-US" dirty="0" err="1"/>
              <a:t>resize_queries</a:t>
            </a:r>
            <a:endParaRPr lang="en-US" dirty="0"/>
          </a:p>
          <a:p>
            <a:r>
              <a:rPr lang="en-US" dirty="0"/>
              <a:t>amp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Time = ~110 minutes</a:t>
            </a:r>
          </a:p>
          <a:p>
            <a:pPr marL="0" indent="0">
              <a:buNone/>
            </a:pPr>
            <a:r>
              <a:rPr lang="en-US" dirty="0"/>
              <a:t>Accuracy = 60.8%</a:t>
            </a:r>
          </a:p>
          <a:p>
            <a:pPr marL="0" indent="0">
              <a:buNone/>
            </a:pPr>
            <a:r>
              <a:rPr lang="en-US" dirty="0"/>
              <a:t>Avg Inference Time = 0.0582s</a:t>
            </a:r>
          </a:p>
          <a:p>
            <a:pPr marL="0" indent="0">
              <a:buNone/>
            </a:pPr>
            <a:r>
              <a:rPr lang="en-US" dirty="0"/>
              <a:t>#Params = 38,474,714</a:t>
            </a:r>
          </a:p>
        </p:txBody>
      </p: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27ADC1C0-E048-1920-83A4-5F0FA6E9E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583625" y="5191993"/>
            <a:ext cx="393381" cy="393381"/>
          </a:xfrm>
          <a:prstGeom prst="rect">
            <a:avLst/>
          </a:prstGeom>
        </p:spPr>
      </p:pic>
      <p:pic>
        <p:nvPicPr>
          <p:cNvPr id="9" name="Graphic 8" descr="Arrow: Straight with solid fill">
            <a:extLst>
              <a:ext uri="{FF2B5EF4-FFF2-40B4-BE49-F238E27FC236}">
                <a16:creationId xmlns:a16="http://schemas.microsoft.com/office/drawing/2014/main" id="{D7D6828D-3557-88E3-27DF-A795A8AF5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798375" y="4853925"/>
            <a:ext cx="393381" cy="393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EAC97-C3E0-B477-85CC-EF441D9D4FCB}"/>
              </a:ext>
            </a:extLst>
          </p:cNvPr>
          <p:cNvSpPr txBox="1"/>
          <p:nvPr/>
        </p:nvSpPr>
        <p:spPr>
          <a:xfrm>
            <a:off x="9071113" y="6481490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F. Li, H. Zhang, S. Liu, J. Guo, L. M. Ni, and L. Zhang, “DN-DETR: Accelerate DETR Training by Introducing Query </a:t>
            </a:r>
            <a:r>
              <a:rPr lang="en-US" dirty="0" err="1"/>
              <a:t>DeNoising</a:t>
            </a:r>
            <a:r>
              <a:rPr lang="en-US" dirty="0"/>
              <a:t>,” arXiv:2203.01305, 2022. </a:t>
            </a: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099CF64-D4E9-879D-B058-1E21DCF23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637" y="4483849"/>
            <a:ext cx="3371600" cy="1417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2E4339-CB8A-5001-E15D-CBE32A209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153" y="2481369"/>
            <a:ext cx="2621742" cy="1542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FFBDE8-780F-617B-176C-2802DBA09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895" y="2481369"/>
            <a:ext cx="2626832" cy="15423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AFCDC3-E05C-05DB-F7EC-EAD722875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1884" y="4077150"/>
            <a:ext cx="2621741" cy="1531732"/>
          </a:xfrm>
          <a:prstGeom prst="rect">
            <a:avLst/>
          </a:prstGeom>
        </p:spPr>
      </p:pic>
      <p:pic>
        <p:nvPicPr>
          <p:cNvPr id="3" name="Graphic 2" descr="Arrow: Straight with solid fill">
            <a:extLst>
              <a:ext uri="{FF2B5EF4-FFF2-40B4-BE49-F238E27FC236}">
                <a16:creationId xmlns:a16="http://schemas.microsoft.com/office/drawing/2014/main" id="{810D0000-5199-D6F0-ED56-04FA0D221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583625" y="4646325"/>
            <a:ext cx="393381" cy="3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55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2C696-C2F6-31DE-63F4-A8800AAD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66B522-629F-EC0C-6DB5-CA40063C5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5F399280-CEA7-8129-2F4D-B0B3504685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6CE1A0-9CCC-BFA5-89EF-ADFF183B6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F60EE2-8FCF-00EE-BC56-9250A7362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2DF3BB-FD4E-7498-46D6-69EFFBF86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330090-1294-E112-D8B0-5229E1F94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22BE292-D82E-CA8F-D557-198A4BC42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3BD4A-739A-2B5C-397F-E2B203CEB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483108"/>
            <a:ext cx="10993549" cy="13524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Evaluation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976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02EE8-F5C4-8253-BF74-852B18D2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15B-BA8C-D54C-9AE0-8CD646C1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C77C3-EC2A-2519-6DA1-DE7E6B018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dirty="0"/>
              <a:t>Default DETR Model</a:t>
            </a:r>
          </a:p>
          <a:p>
            <a:pPr lvl="1"/>
            <a:r>
              <a:rPr lang="en-US" dirty="0"/>
              <a:t>Training time: ~160 minutes</a:t>
            </a:r>
          </a:p>
          <a:p>
            <a:pPr lvl="1"/>
            <a:r>
              <a:rPr lang="en-US" dirty="0"/>
              <a:t>Accuracy = 60%</a:t>
            </a:r>
          </a:p>
          <a:p>
            <a:pPr lvl="1"/>
            <a:r>
              <a:rPr lang="en-US" dirty="0"/>
              <a:t>Avg Inference time = 0.0844  ~11.8fps</a:t>
            </a:r>
          </a:p>
          <a:p>
            <a:pPr lvl="1"/>
            <a:r>
              <a:rPr lang="en-US" dirty="0"/>
              <a:t>#Params = 41,506,778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822A95-F62F-2022-388C-72A9C9CF31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US" dirty="0"/>
              <a:t>DN-DETR + 4 Dec layers + 50 queries + AMP</a:t>
            </a:r>
          </a:p>
          <a:p>
            <a:pPr lvl="1"/>
            <a:r>
              <a:rPr lang="en-US" dirty="0"/>
              <a:t>Training Time = ~110 minutes</a:t>
            </a:r>
          </a:p>
          <a:p>
            <a:pPr lvl="1"/>
            <a:r>
              <a:rPr lang="en-US" dirty="0"/>
              <a:t>Accuracy = 60.8%</a:t>
            </a:r>
          </a:p>
          <a:p>
            <a:pPr lvl="1"/>
            <a:r>
              <a:rPr lang="en-US" dirty="0"/>
              <a:t>Avg Inference Time = 0.0582s	   ~17fps</a:t>
            </a:r>
          </a:p>
          <a:p>
            <a:pPr lvl="1"/>
            <a:r>
              <a:rPr lang="en-US" dirty="0"/>
              <a:t>#Params = 38,474,714</a:t>
            </a:r>
          </a:p>
          <a:p>
            <a:pPr lvl="1"/>
            <a:endParaRPr lang="en-US" dirty="0"/>
          </a:p>
        </p:txBody>
      </p:sp>
      <p:pic>
        <p:nvPicPr>
          <p:cNvPr id="9" name="Graphic 8" descr="Arrow: Straight with solid fill">
            <a:extLst>
              <a:ext uri="{FF2B5EF4-FFF2-40B4-BE49-F238E27FC236}">
                <a16:creationId xmlns:a16="http://schemas.microsoft.com/office/drawing/2014/main" id="{0C902DC9-B47D-051E-A95B-F8DFE31DE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315191" y="2945749"/>
            <a:ext cx="393381" cy="393381"/>
          </a:xfrm>
          <a:prstGeom prst="rect">
            <a:avLst/>
          </a:prstGeom>
        </p:spPr>
      </p:pic>
      <p:pic>
        <p:nvPicPr>
          <p:cNvPr id="10" name="Graphic 9" descr="Arrow: Straight with solid fill">
            <a:extLst>
              <a:ext uri="{FF2B5EF4-FFF2-40B4-BE49-F238E27FC236}">
                <a16:creationId xmlns:a16="http://schemas.microsoft.com/office/drawing/2014/main" id="{7DC3BBD6-CB40-238F-331D-790BC95C5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269347" y="3339130"/>
            <a:ext cx="393381" cy="393381"/>
          </a:xfrm>
          <a:prstGeom prst="rect">
            <a:avLst/>
          </a:prstGeom>
        </p:spPr>
      </p:pic>
      <p:pic>
        <p:nvPicPr>
          <p:cNvPr id="12" name="Graphic 11" descr="Arrow: Straight with solid fill">
            <a:extLst>
              <a:ext uri="{FF2B5EF4-FFF2-40B4-BE49-F238E27FC236}">
                <a16:creationId xmlns:a16="http://schemas.microsoft.com/office/drawing/2014/main" id="{7B67D628-E947-5C32-6696-393D94241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691132" y="3732511"/>
            <a:ext cx="393381" cy="393381"/>
          </a:xfrm>
          <a:prstGeom prst="rect">
            <a:avLst/>
          </a:prstGeom>
        </p:spPr>
      </p:pic>
      <p:pic>
        <p:nvPicPr>
          <p:cNvPr id="13" name="Graphic 12" descr="Arrow: Straight with solid fill">
            <a:extLst>
              <a:ext uri="{FF2B5EF4-FFF2-40B4-BE49-F238E27FC236}">
                <a16:creationId xmlns:a16="http://schemas.microsoft.com/office/drawing/2014/main" id="{34871370-458A-CCE3-42EB-C20B366AE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313436" y="2632426"/>
            <a:ext cx="393381" cy="393381"/>
          </a:xfrm>
          <a:prstGeom prst="rect">
            <a:avLst/>
          </a:prstGeom>
        </p:spPr>
      </p:pic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A4B8DB8-BB67-53CE-F3DC-B09BFA667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367" y="4284771"/>
            <a:ext cx="4962711" cy="2086292"/>
          </a:xfrm>
          <a:prstGeom prst="rect">
            <a:avLst/>
          </a:prstGeom>
        </p:spPr>
      </p:pic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51C7FED-6E85-1FBB-1A9B-F2CA71160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2" y="4284771"/>
            <a:ext cx="4839514" cy="20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6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96F53-BCBF-477B-5F33-F1BCBFB23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262C997-AB0E-22B1-25F7-D3925990A288}"/>
              </a:ext>
            </a:extLst>
          </p:cNvPr>
          <p:cNvSpPr/>
          <p:nvPr/>
        </p:nvSpPr>
        <p:spPr>
          <a:xfrm>
            <a:off x="9057107" y="2046511"/>
            <a:ext cx="2769703" cy="45734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5FE8929-AF42-7D40-21D2-A6272E6C47DD}"/>
              </a:ext>
            </a:extLst>
          </p:cNvPr>
          <p:cNvSpPr/>
          <p:nvPr/>
        </p:nvSpPr>
        <p:spPr>
          <a:xfrm>
            <a:off x="6287404" y="2036532"/>
            <a:ext cx="2769703" cy="45734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D82BE59-5AD4-372F-F783-112D4E652A9A}"/>
              </a:ext>
            </a:extLst>
          </p:cNvPr>
          <p:cNvSpPr/>
          <p:nvPr/>
        </p:nvSpPr>
        <p:spPr>
          <a:xfrm>
            <a:off x="3152502" y="2042737"/>
            <a:ext cx="2769703" cy="45734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B427D8-9C58-0193-7A05-6C32AE5F0994}"/>
              </a:ext>
            </a:extLst>
          </p:cNvPr>
          <p:cNvSpPr/>
          <p:nvPr/>
        </p:nvSpPr>
        <p:spPr>
          <a:xfrm>
            <a:off x="376930" y="2032758"/>
            <a:ext cx="2769703" cy="45734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744AA-AC56-4934-D3AE-E127472D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118C9-5F79-8EBA-0623-7B506B36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62" y="2212109"/>
            <a:ext cx="2418863" cy="14161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342EC1-848B-8B55-6E3B-E46E3D54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58" y="3628243"/>
            <a:ext cx="2420567" cy="1416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9F0C7F-4A79-0D00-3FAE-D0CF761F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58" y="5050726"/>
            <a:ext cx="2418863" cy="1409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C1820F-E2BB-4694-2971-8F96FFDDD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923" y="2222089"/>
            <a:ext cx="2418863" cy="14230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2580E-F855-810E-D1D2-7C6F2037E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923" y="3638222"/>
            <a:ext cx="2422621" cy="1422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AC6E0F-1ABF-5048-9548-E7367BD26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923" y="5051277"/>
            <a:ext cx="2418863" cy="14132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4B3C4F-3255-90B2-6A03-E6D7F2349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5991" y="2213173"/>
            <a:ext cx="2072232" cy="14219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C6A247-7C52-E231-F10B-93244FF71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5991" y="3628243"/>
            <a:ext cx="2073604" cy="14219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E09C9F-69BC-AFC4-3AF9-66FBE89AE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5991" y="5051277"/>
            <a:ext cx="2084795" cy="1416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F865B3B-04C9-E816-3FA9-0173D1CE38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6288" y="2212110"/>
            <a:ext cx="2072232" cy="14177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98F68D-D017-A31A-BAF5-1DD84D1863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6288" y="3635144"/>
            <a:ext cx="2072232" cy="14202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6DBA81-C772-4C1F-13D3-B22B8EED06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6289" y="5060705"/>
            <a:ext cx="2072232" cy="14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9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5FBC-F6B1-FFFF-3A19-90952961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D0488FD-7A6B-4425-8082-F0103072B9FF}"/>
              </a:ext>
            </a:extLst>
          </p:cNvPr>
          <p:cNvSpPr/>
          <p:nvPr/>
        </p:nvSpPr>
        <p:spPr>
          <a:xfrm>
            <a:off x="9057107" y="2046511"/>
            <a:ext cx="2769703" cy="45734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F21E81-6452-3F9F-E63F-C4CE43C2B1B4}"/>
              </a:ext>
            </a:extLst>
          </p:cNvPr>
          <p:cNvSpPr/>
          <p:nvPr/>
        </p:nvSpPr>
        <p:spPr>
          <a:xfrm>
            <a:off x="6287404" y="2036532"/>
            <a:ext cx="2769703" cy="45734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1161AB-4440-E662-B7D7-1489C0C678B0}"/>
              </a:ext>
            </a:extLst>
          </p:cNvPr>
          <p:cNvSpPr/>
          <p:nvPr/>
        </p:nvSpPr>
        <p:spPr>
          <a:xfrm>
            <a:off x="3152502" y="2042737"/>
            <a:ext cx="2769703" cy="457345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D1E6C97-0821-9643-40EC-53B354C71AE7}"/>
              </a:ext>
            </a:extLst>
          </p:cNvPr>
          <p:cNvSpPr/>
          <p:nvPr/>
        </p:nvSpPr>
        <p:spPr>
          <a:xfrm>
            <a:off x="376930" y="2032758"/>
            <a:ext cx="2769703" cy="45734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234EF-9615-1B59-64C8-EF73AD3D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8527F-1878-56E9-8303-2DA99094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46" y="2208327"/>
            <a:ext cx="1029137" cy="1409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EC2CB7-AD2E-6736-8B8D-49D054A3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46" y="3618265"/>
            <a:ext cx="1029242" cy="1409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AB3083-736A-0EC1-6916-A992EBA30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113" y="5028203"/>
            <a:ext cx="1027270" cy="1409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BE83E4-8D2D-D375-5499-60DDCEECE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387" y="2171074"/>
            <a:ext cx="2072232" cy="14414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07EEB2-A789-6B58-81AC-76781C85D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098" y="3608640"/>
            <a:ext cx="2072232" cy="14346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7A455F-E3B3-D0B5-443E-558E63803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907" y="5043262"/>
            <a:ext cx="2083423" cy="14380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751088-DA72-B506-BC75-8C2580F81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1090" y="2188703"/>
            <a:ext cx="2072233" cy="14295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E1C59E-7AC4-37AD-83FB-83C64FC2A3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1089" y="3628243"/>
            <a:ext cx="2065943" cy="14252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A0F1BB-6202-C513-4AD6-9C7DC8D0B5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1089" y="5060705"/>
            <a:ext cx="2065943" cy="14293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F01176-1242-5EA9-90A5-E15B9C7494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6514" y="2172771"/>
            <a:ext cx="1055572" cy="145547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6FB245B-C06D-5E5F-2282-C438D2DAD8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6515" y="3638222"/>
            <a:ext cx="1055572" cy="14397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7B06FAB-ECE1-A9D0-5F1B-36C87140FF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4771" y="5081360"/>
            <a:ext cx="1055572" cy="144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80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67FAE4-BD5B-1944-304B-C688F93B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3F8B65-FA5D-C8C8-A463-D947948B3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8D2CEE1E-8A9E-16E9-DCE6-3F330F9E4D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0C8A2C-B961-F1E2-6CAF-CEB941EB7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0E3073-3D0C-753D-3C7B-3F3E5783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0750D5-A2D5-9C8D-A74A-9C5DA9A19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BE56ED-2C72-B95B-71A1-19127FF70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0DA68-BB7D-3754-E718-B7F57588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53D98-F533-E8ED-0D4D-60D87CEA8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483108"/>
            <a:ext cx="10993549" cy="13524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079ED-DEF9-A40D-F9C9-B98EBDF5C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62D7866-A553-4B42-2234-37260FF21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6B3CE4-7375-3768-43C5-59ABC092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11A9F-93BE-3D82-154E-580F3F23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Conclusion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DF462090-6F42-9E5F-3C2B-AC0B426370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054708"/>
              </p:ext>
            </p:extLst>
          </p:nvPr>
        </p:nvGraphicFramePr>
        <p:xfrm>
          <a:off x="640184" y="1536016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7" descr="Clock outline">
            <a:extLst>
              <a:ext uri="{FF2B5EF4-FFF2-40B4-BE49-F238E27FC236}">
                <a16:creationId xmlns:a16="http://schemas.microsoft.com/office/drawing/2014/main" id="{F228AD6B-105E-A477-EB43-BC4D2234B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9715" y="549964"/>
            <a:ext cx="1561561" cy="1561561"/>
          </a:xfrm>
          <a:prstGeom prst="rect">
            <a:avLst/>
          </a:prstGeom>
        </p:spPr>
      </p:pic>
      <p:pic>
        <p:nvPicPr>
          <p:cNvPr id="11" name="Graphic 10" descr="Chevron arrows with solid fill">
            <a:extLst>
              <a:ext uri="{FF2B5EF4-FFF2-40B4-BE49-F238E27FC236}">
                <a16:creationId xmlns:a16="http://schemas.microsoft.com/office/drawing/2014/main" id="{5B7A37C5-88B0-4228-6DFB-8198892C9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120325" y="1197125"/>
            <a:ext cx="914400" cy="914400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15E2BF52-130B-EE0E-D246-7F0ACBACA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54720" y="536712"/>
            <a:ext cx="1561560" cy="1561560"/>
          </a:xfrm>
          <a:prstGeom prst="rect">
            <a:avLst/>
          </a:prstGeom>
        </p:spPr>
      </p:pic>
      <p:pic>
        <p:nvPicPr>
          <p:cNvPr id="13" name="Graphic 12" descr="Chevron arrows with solid fill">
            <a:extLst>
              <a:ext uri="{FF2B5EF4-FFF2-40B4-BE49-F238E27FC236}">
                <a16:creationId xmlns:a16="http://schemas.microsoft.com/office/drawing/2014/main" id="{99FD9ADF-552B-F225-24B9-24AF93266D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421100" y="1183872"/>
            <a:ext cx="914400" cy="914400"/>
          </a:xfrm>
          <a:prstGeom prst="rect">
            <a:avLst/>
          </a:prstGeom>
        </p:spPr>
      </p:pic>
      <p:pic>
        <p:nvPicPr>
          <p:cNvPr id="14" name="Graphic 13" descr="Left Brain outline">
            <a:extLst>
              <a:ext uri="{FF2B5EF4-FFF2-40B4-BE49-F238E27FC236}">
                <a16:creationId xmlns:a16="http://schemas.microsoft.com/office/drawing/2014/main" id="{94E66C4F-5B3B-40AA-709B-481150476B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6194" y="536712"/>
            <a:ext cx="1378414" cy="1378414"/>
          </a:xfrm>
          <a:prstGeom prst="rect">
            <a:avLst/>
          </a:prstGeom>
        </p:spPr>
      </p:pic>
      <p:pic>
        <p:nvPicPr>
          <p:cNvPr id="15" name="Graphic 14" descr="Chevron arrows with solid fill">
            <a:extLst>
              <a:ext uri="{FF2B5EF4-FFF2-40B4-BE49-F238E27FC236}">
                <a16:creationId xmlns:a16="http://schemas.microsoft.com/office/drawing/2014/main" id="{978C58F7-5FF4-10CB-CE67-3746AB8815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6055401" y="1039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71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EADDE6-FFE6-437C-8F51-26306D5D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A3438C-52D9-D76F-BF66-E8D9A5261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F3AD3666-AA3A-C5BB-3EC5-CB0DD87410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70A8E7E-34F5-1E91-322E-567CB5962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C973F0-4FC2-2D14-2B5A-82199579F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D2D4DE-1131-3E67-FB94-1A45419DC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F700F2-4FD2-C3FA-851C-802C9F1AD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6016EF1-E725-2D29-F51F-EA4A240A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4F6AE-CE90-8A07-2C42-E20E2BA75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483108"/>
            <a:ext cx="10993549" cy="13524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2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329BC-9570-4FA4-F41C-92ABBA224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91458"/>
          </a:xfrm>
        </p:spPr>
        <p:txBody>
          <a:bodyPr anchor="t">
            <a:normAutofit fontScale="32500" lnSpcReduction="20000"/>
          </a:bodyPr>
          <a:lstStyle/>
          <a:p>
            <a:r>
              <a:rPr lang="en-US" sz="6000" dirty="0"/>
              <a:t>Objective:</a:t>
            </a:r>
          </a:p>
          <a:p>
            <a:pPr lvl="1"/>
            <a:r>
              <a:rPr lang="en-US" sz="6000" dirty="0"/>
              <a:t>Improve the performance of DETR model:</a:t>
            </a:r>
          </a:p>
          <a:p>
            <a:pPr lvl="2"/>
            <a:r>
              <a:rPr lang="en-US" sz="6000" dirty="0"/>
              <a:t>Improve Detection Accuracy</a:t>
            </a:r>
          </a:p>
          <a:p>
            <a:pPr lvl="2"/>
            <a:r>
              <a:rPr lang="en-US" sz="6000" dirty="0"/>
              <a:t>Improve Training efficiency</a:t>
            </a:r>
          </a:p>
          <a:p>
            <a:pPr lvl="2"/>
            <a:r>
              <a:rPr lang="en-US" sz="6000" dirty="0"/>
              <a:t>Improve Computational Complexity</a:t>
            </a:r>
          </a:p>
          <a:p>
            <a:r>
              <a:rPr lang="en-US" sz="6000" dirty="0"/>
              <a:t>Methods of Evaluations:</a:t>
            </a:r>
          </a:p>
          <a:p>
            <a:pPr lvl="1"/>
            <a:r>
              <a:rPr lang="en-US" sz="6000" dirty="0"/>
              <a:t>Training speed</a:t>
            </a:r>
          </a:p>
          <a:p>
            <a:pPr lvl="1"/>
            <a:r>
              <a:rPr lang="en-US" sz="6000" dirty="0" err="1"/>
              <a:t>IoU</a:t>
            </a:r>
            <a:r>
              <a:rPr lang="en-US" sz="6000" dirty="0"/>
              <a:t> metrics</a:t>
            </a:r>
          </a:p>
          <a:p>
            <a:pPr lvl="1"/>
            <a:r>
              <a:rPr lang="en-US" sz="6000" dirty="0"/>
              <a:t>Inference Speed</a:t>
            </a:r>
          </a:p>
          <a:p>
            <a:pPr lvl="1"/>
            <a:r>
              <a:rPr lang="en-US" sz="6000" dirty="0"/>
              <a:t>#Params</a:t>
            </a:r>
          </a:p>
        </p:txBody>
      </p:sp>
      <p:pic>
        <p:nvPicPr>
          <p:cNvPr id="8" name="Content Placeholder 7" descr="Clock outline">
            <a:extLst>
              <a:ext uri="{FF2B5EF4-FFF2-40B4-BE49-F238E27FC236}">
                <a16:creationId xmlns:a16="http://schemas.microsoft.com/office/drawing/2014/main" id="{62426955-A7A4-2DD6-D570-A356C07743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6855" y="1844743"/>
            <a:ext cx="1561561" cy="1561561"/>
          </a:xfrm>
        </p:spPr>
      </p:pic>
      <p:pic>
        <p:nvPicPr>
          <p:cNvPr id="10" name="Graphic 9" descr="Chevron arrows with solid fill">
            <a:extLst>
              <a:ext uri="{FF2B5EF4-FFF2-40B4-BE49-F238E27FC236}">
                <a16:creationId xmlns:a16="http://schemas.microsoft.com/office/drawing/2014/main" id="{CF97B0D9-4E3B-CA2A-C555-626BE6485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217465" y="2491904"/>
            <a:ext cx="914400" cy="914400"/>
          </a:xfrm>
          <a:prstGeom prst="rect">
            <a:avLst/>
          </a:prstGeom>
        </p:spPr>
      </p:pic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A2645210-4E32-11A4-C12F-881B698BA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6247" y="3518816"/>
            <a:ext cx="1561560" cy="1561560"/>
          </a:xfrm>
          <a:prstGeom prst="rect">
            <a:avLst/>
          </a:prstGeom>
        </p:spPr>
      </p:pic>
      <p:pic>
        <p:nvPicPr>
          <p:cNvPr id="14" name="Graphic 13" descr="Chevron arrows with solid fill">
            <a:extLst>
              <a:ext uri="{FF2B5EF4-FFF2-40B4-BE49-F238E27FC236}">
                <a16:creationId xmlns:a16="http://schemas.microsoft.com/office/drawing/2014/main" id="{4CF5D8EE-57CA-7495-CFEA-E6E24A680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092627" y="4165976"/>
            <a:ext cx="914400" cy="914400"/>
          </a:xfrm>
          <a:prstGeom prst="rect">
            <a:avLst/>
          </a:prstGeom>
        </p:spPr>
      </p:pic>
      <p:pic>
        <p:nvPicPr>
          <p:cNvPr id="16" name="Graphic 15" descr="Left Brain outline">
            <a:extLst>
              <a:ext uri="{FF2B5EF4-FFF2-40B4-BE49-F238E27FC236}">
                <a16:creationId xmlns:a16="http://schemas.microsoft.com/office/drawing/2014/main" id="{254D66AA-60F5-0700-6C5B-49DF90B1C4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855" y="5299036"/>
            <a:ext cx="1378414" cy="137841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4D14C76A-BF6E-B9FE-030A-5B2E01602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006062" y="5801415"/>
            <a:ext cx="914400" cy="914400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F16DD2C-7E03-EDE8-481B-E3ABA29FCB55}"/>
              </a:ext>
            </a:extLst>
          </p:cNvPr>
          <p:cNvSpPr txBox="1">
            <a:spLocks/>
          </p:cNvSpPr>
          <p:nvPr/>
        </p:nvSpPr>
        <p:spPr>
          <a:xfrm>
            <a:off x="7972252" y="2397177"/>
            <a:ext cx="2775261" cy="593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</a:rPr>
              <a:t>Improve Training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C55FBF2-024F-2419-61C0-B6EC2AC09339}"/>
              </a:ext>
            </a:extLst>
          </p:cNvPr>
          <p:cNvSpPr txBox="1">
            <a:spLocks/>
          </p:cNvSpPr>
          <p:nvPr/>
        </p:nvSpPr>
        <p:spPr>
          <a:xfrm>
            <a:off x="7006062" y="4010539"/>
            <a:ext cx="3128636" cy="593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</a:rPr>
              <a:t>Improve Detection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22560D1E-9AC9-D4F6-490A-55253488FD98}"/>
              </a:ext>
            </a:extLst>
          </p:cNvPr>
          <p:cNvSpPr txBox="1">
            <a:spLocks/>
          </p:cNvSpPr>
          <p:nvPr/>
        </p:nvSpPr>
        <p:spPr>
          <a:xfrm>
            <a:off x="7795564" y="5859217"/>
            <a:ext cx="3621184" cy="593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chemeClr val="accent1"/>
                </a:solidFill>
              </a:rPr>
              <a:t>Improve Computation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94136-953A-053B-5522-F466BD54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AF05-6A28-567F-5AF8-C920B3B3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B38DF-F714-C319-9AF0-E405D2A56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91458"/>
          </a:xfrm>
        </p:spPr>
        <p:txBody>
          <a:bodyPr anchor="t">
            <a:normAutofit fontScale="32500" lnSpcReduction="20000"/>
          </a:bodyPr>
          <a:lstStyle/>
          <a:p>
            <a:r>
              <a:rPr lang="en-US" sz="6000" dirty="0" err="1"/>
              <a:t>Hyperparam</a:t>
            </a:r>
            <a:r>
              <a:rPr lang="en-US" sz="6000" dirty="0"/>
              <a:t> Limits:</a:t>
            </a:r>
          </a:p>
          <a:p>
            <a:pPr lvl="1"/>
            <a:r>
              <a:rPr lang="en-US" sz="5800" dirty="0"/>
              <a:t>LR = 5e-5</a:t>
            </a:r>
          </a:p>
          <a:p>
            <a:pPr lvl="1"/>
            <a:r>
              <a:rPr lang="en-US" sz="5800" dirty="0"/>
              <a:t>Weight decay = 1e-4</a:t>
            </a:r>
          </a:p>
          <a:p>
            <a:pPr lvl="1"/>
            <a:r>
              <a:rPr lang="en-US" sz="5800" dirty="0"/>
              <a:t>Epochs = 10</a:t>
            </a:r>
          </a:p>
          <a:p>
            <a:pPr lvl="1"/>
            <a:r>
              <a:rPr lang="en-US" sz="5800" dirty="0"/>
              <a:t>Batch size = 4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Training Data:</a:t>
            </a:r>
          </a:p>
          <a:p>
            <a:r>
              <a:rPr lang="en-US" sz="6000" dirty="0"/>
              <a:t>Custom PASCAL VOC</a:t>
            </a:r>
          </a:p>
          <a:p>
            <a:r>
              <a:rPr lang="en-US" sz="6000" dirty="0"/>
              <a:t>20 Classes (</a:t>
            </a:r>
            <a:r>
              <a:rPr lang="en-US" sz="6000" dirty="0" err="1"/>
              <a:t>Aeroplane</a:t>
            </a:r>
            <a:r>
              <a:rPr lang="en-US" sz="6000" dirty="0"/>
              <a:t>, bird, cat, </a:t>
            </a:r>
            <a:r>
              <a:rPr lang="en-US" sz="6000" dirty="0" err="1"/>
              <a:t>etc</a:t>
            </a:r>
            <a:r>
              <a:rPr lang="en-US" sz="6000" dirty="0"/>
              <a:t>)</a:t>
            </a:r>
          </a:p>
          <a:p>
            <a:r>
              <a:rPr lang="en-US" sz="6000" dirty="0"/>
              <a:t>5717 training images</a:t>
            </a:r>
          </a:p>
          <a:p>
            <a:r>
              <a:rPr lang="en-US" sz="6000" dirty="0"/>
              <a:t>5823 testing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614BD13-512F-64AF-E343-35837DA7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710" y="2010479"/>
            <a:ext cx="3544114" cy="1527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4BA34-E5EA-F624-A39E-97B6F8A18AED}"/>
              </a:ext>
            </a:extLst>
          </p:cNvPr>
          <p:cNvSpPr txBox="1"/>
          <p:nvPr/>
        </p:nvSpPr>
        <p:spPr>
          <a:xfrm>
            <a:off x="5033079" y="2174239"/>
            <a:ext cx="2878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time: ~160 minutes</a:t>
            </a:r>
          </a:p>
          <a:p>
            <a:r>
              <a:rPr lang="en-US" dirty="0"/>
              <a:t>Accuracy = 60%</a:t>
            </a:r>
          </a:p>
          <a:p>
            <a:r>
              <a:rPr lang="en-US" dirty="0"/>
              <a:t>Avg Inference time = 0.0844</a:t>
            </a:r>
          </a:p>
          <a:p>
            <a:r>
              <a:rPr lang="en-US" dirty="0"/>
              <a:t>#Params = 41,506,778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A7E2FC-0A55-145D-D865-E478A182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85" y="3830817"/>
            <a:ext cx="2418863" cy="1416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F5EF3C-541C-2E79-1AE5-6BBFA931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548" y="3830817"/>
            <a:ext cx="2420567" cy="14161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0CA691-415B-56FC-7C83-697505D84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16" y="5246951"/>
            <a:ext cx="2418863" cy="14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4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25E6E-81B1-5E49-8A6C-230B634F1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101211A-3D0A-EF3D-90A7-D8C611140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9A74B677-4815-3E73-3C46-FC58B5EDAB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44A02-FA0B-558A-A22B-1C963F32C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FC6426-6113-5F2C-112F-99C571A95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0B81DE-574D-F33C-A13D-474EC559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3598D2-096B-BF17-125C-FC35123E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D2D1EE0-DB40-7BE8-2C43-EF62B81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2757-DE95-B27D-549F-8CE13E1DD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483108"/>
            <a:ext cx="10993549" cy="13524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Baseline Model (DETR)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2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Baseline Model (DETR)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1615196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484AE8-79DE-3DFF-7999-40F497D4D868}"/>
              </a:ext>
            </a:extLst>
          </p:cNvPr>
          <p:cNvSpPr txBox="1"/>
          <p:nvPr/>
        </p:nvSpPr>
        <p:spPr>
          <a:xfrm>
            <a:off x="9203635" y="6468238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N. Carion, F. Massa, G. </a:t>
            </a:r>
            <a:r>
              <a:rPr lang="en-US" dirty="0" err="1"/>
              <a:t>Synnaeve</a:t>
            </a:r>
            <a:r>
              <a:rPr lang="en-US" dirty="0"/>
              <a:t>, N. </a:t>
            </a:r>
            <a:r>
              <a:rPr lang="en-US" dirty="0" err="1"/>
              <a:t>Usunier</a:t>
            </a:r>
            <a:r>
              <a:rPr lang="en-US" dirty="0"/>
              <a:t>, A. Kirillov, and S. </a:t>
            </a:r>
            <a:r>
              <a:rPr lang="en-US" dirty="0" err="1"/>
              <a:t>Zagoruyko</a:t>
            </a:r>
            <a:r>
              <a:rPr lang="en-US" dirty="0"/>
              <a:t>, </a:t>
            </a:r>
          </a:p>
          <a:p>
            <a:r>
              <a:rPr lang="en-US" dirty="0"/>
              <a:t>“End-to-End Object Detection with Transformers,” </a:t>
            </a:r>
            <a:r>
              <a:rPr lang="en-US" dirty="0" err="1"/>
              <a:t>arXiv</a:t>
            </a:r>
            <a:r>
              <a:rPr lang="en-US" dirty="0"/>
              <a:t> preprint arXiv:2005.12872, 2020.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74A6C-4983-9427-E48D-79BBE552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152CB51-E627-CE19-DDE3-100F97801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267FBF-478A-1909-998B-4F0D0CDA1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BD83C-4E5F-6184-331C-46FD7D2B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Baseline Model (DETR)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30770-7FE8-F7E8-1E21-C20FE86175F1}"/>
              </a:ext>
            </a:extLst>
          </p:cNvPr>
          <p:cNvSpPr txBox="1"/>
          <p:nvPr/>
        </p:nvSpPr>
        <p:spPr>
          <a:xfrm>
            <a:off x="9203635" y="6468238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N. Carion, F. Massa, G. </a:t>
            </a:r>
            <a:r>
              <a:rPr lang="en-US" dirty="0" err="1"/>
              <a:t>Synnaeve</a:t>
            </a:r>
            <a:r>
              <a:rPr lang="en-US" dirty="0"/>
              <a:t>, N. </a:t>
            </a:r>
            <a:r>
              <a:rPr lang="en-US" dirty="0" err="1"/>
              <a:t>Usunier</a:t>
            </a:r>
            <a:r>
              <a:rPr lang="en-US" dirty="0"/>
              <a:t>, A. Kirillov, and S. </a:t>
            </a:r>
            <a:r>
              <a:rPr lang="en-US" dirty="0" err="1"/>
              <a:t>Zagoruyko</a:t>
            </a:r>
            <a:r>
              <a:rPr lang="en-US" dirty="0"/>
              <a:t>, </a:t>
            </a:r>
          </a:p>
          <a:p>
            <a:r>
              <a:rPr lang="en-US" dirty="0"/>
              <a:t>“End-to-End Object Detection with Transformers,” </a:t>
            </a:r>
            <a:r>
              <a:rPr lang="en-US" dirty="0" err="1"/>
              <a:t>arXiv</a:t>
            </a:r>
            <a:r>
              <a:rPr lang="en-US" dirty="0"/>
              <a:t> preprint arXiv:2005.12872, 2020.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7D8339-8482-18BB-FE48-C5641A09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57" y="997691"/>
            <a:ext cx="11054820" cy="2772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D771C-935D-6174-A8C8-9370743CCB5A}"/>
              </a:ext>
            </a:extLst>
          </p:cNvPr>
          <p:cNvSpPr txBox="1"/>
          <p:nvPr/>
        </p:nvSpPr>
        <p:spPr>
          <a:xfrm>
            <a:off x="683858" y="3922643"/>
            <a:ext cx="1648526" cy="9233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Positional Sinusoids for 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478C2-5A03-E0D4-5C79-9D069A45C66C}"/>
              </a:ext>
            </a:extLst>
          </p:cNvPr>
          <p:cNvSpPr txBox="1"/>
          <p:nvPr/>
        </p:nvSpPr>
        <p:spPr>
          <a:xfrm>
            <a:off x="2744571" y="3892757"/>
            <a:ext cx="1648526" cy="118178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dirty="0"/>
              <a:t>Flattens Features</a:t>
            </a:r>
          </a:p>
          <a:p>
            <a:r>
              <a:rPr lang="en-US" dirty="0"/>
              <a:t>6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Multi-head self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FFN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8A2F7-8646-80EE-E211-687EF697AA43}"/>
              </a:ext>
            </a:extLst>
          </p:cNvPr>
          <p:cNvSpPr txBox="1"/>
          <p:nvPr/>
        </p:nvSpPr>
        <p:spPr>
          <a:xfrm>
            <a:off x="5268984" y="3770244"/>
            <a:ext cx="1648526" cy="118178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/>
              <a:t>100 object queries</a:t>
            </a:r>
          </a:p>
          <a:p>
            <a:r>
              <a:rPr lang="en-US" dirty="0"/>
              <a:t>6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MHSA among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FFN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8D9A4-5067-3F0F-1892-61ADD81989CC}"/>
              </a:ext>
            </a:extLst>
          </p:cNvPr>
          <p:cNvSpPr txBox="1"/>
          <p:nvPr/>
        </p:nvSpPr>
        <p:spPr>
          <a:xfrm>
            <a:off x="7468285" y="3793418"/>
            <a:ext cx="1648526" cy="118178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/>
              <a:t>Matching trains queries: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be object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stay quiet</a:t>
            </a:r>
          </a:p>
        </p:txBody>
      </p:sp>
    </p:spTree>
    <p:extLst>
      <p:ext uri="{BB962C8B-B14F-4D97-AF65-F5344CB8AC3E}">
        <p14:creationId xmlns:p14="http://schemas.microsoft.com/office/powerpoint/2010/main" val="75809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EC36D-BA9B-623E-A59C-104805C55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84A5103-9B64-26AD-56F4-673E03A5A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C1D254-48EB-727D-9A3F-23FD95752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D20C2-BE85-8BBB-6AED-A1D83551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Baseline Model (DETR)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696B3-1965-F126-B9FB-6CF42B453FF3}"/>
              </a:ext>
            </a:extLst>
          </p:cNvPr>
          <p:cNvSpPr txBox="1"/>
          <p:nvPr/>
        </p:nvSpPr>
        <p:spPr>
          <a:xfrm>
            <a:off x="9203635" y="6468238"/>
            <a:ext cx="3187148" cy="322324"/>
          </a:xfrm>
          <a:prstGeom prst="rect">
            <a:avLst/>
          </a:prstGeom>
          <a:noFill/>
        </p:spPr>
        <p:txBody>
          <a:bodyPr wrap="square" rtlCol="0">
            <a:normAutofit fontScale="32500" lnSpcReduction="20000"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N. Carion, F. Massa, G. </a:t>
            </a:r>
            <a:r>
              <a:rPr lang="en-US" dirty="0" err="1"/>
              <a:t>Synnaeve</a:t>
            </a:r>
            <a:r>
              <a:rPr lang="en-US" dirty="0"/>
              <a:t>, N. </a:t>
            </a:r>
            <a:r>
              <a:rPr lang="en-US" dirty="0" err="1"/>
              <a:t>Usunier</a:t>
            </a:r>
            <a:r>
              <a:rPr lang="en-US" dirty="0"/>
              <a:t>, A. Kirillov, and S. </a:t>
            </a:r>
            <a:r>
              <a:rPr lang="en-US" dirty="0" err="1"/>
              <a:t>Zagoruyko</a:t>
            </a:r>
            <a:r>
              <a:rPr lang="en-US" dirty="0"/>
              <a:t>, </a:t>
            </a:r>
          </a:p>
          <a:p>
            <a:r>
              <a:rPr lang="en-US" dirty="0"/>
              <a:t>“End-to-End Object Detection with Transformers,” </a:t>
            </a:r>
            <a:r>
              <a:rPr lang="en-US" dirty="0" err="1"/>
              <a:t>arXiv</a:t>
            </a:r>
            <a:r>
              <a:rPr lang="en-US" dirty="0"/>
              <a:t> preprint arXiv:2005.12872, 2020.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2D71E-965A-9FBD-7CA4-E61E71A2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98" y="744248"/>
            <a:ext cx="10955279" cy="2162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CF921-0CEF-4190-F522-C4D9295589A7}"/>
              </a:ext>
            </a:extLst>
          </p:cNvPr>
          <p:cNvSpPr txBox="1"/>
          <p:nvPr/>
        </p:nvSpPr>
        <p:spPr>
          <a:xfrm>
            <a:off x="795130" y="3180522"/>
            <a:ext cx="7176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20 out of 100 predictions on COCO 2017 </a:t>
            </a:r>
            <a:r>
              <a:rPr lang="en-US" dirty="0" err="1"/>
              <a:t>val</a:t>
            </a:r>
            <a:r>
              <a:rPr lang="en-US" dirty="0"/>
              <a:t>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box represents what a query sees for 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Points are center point of each 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 is small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Large horizontal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 large vertical boxes</a:t>
            </a:r>
          </a:p>
        </p:txBody>
      </p:sp>
    </p:spTree>
    <p:extLst>
      <p:ext uri="{BB962C8B-B14F-4D97-AF65-F5344CB8AC3E}">
        <p14:creationId xmlns:p14="http://schemas.microsoft.com/office/powerpoint/2010/main" val="39108023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ff032c-dace-457d-901e-2ffedf2e6a6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453766331814EA25FCC5B930B35A1" ma:contentTypeVersion="12" ma:contentTypeDescription="Create a new document." ma:contentTypeScope="" ma:versionID="4a5c8875af2cc0e199fed819a5f8bc78">
  <xsd:schema xmlns:xsd="http://www.w3.org/2001/XMLSchema" xmlns:xs="http://www.w3.org/2001/XMLSchema" xmlns:p="http://schemas.microsoft.com/office/2006/metadata/properties" xmlns:ns3="75ff032c-dace-457d-901e-2ffedf2e6a62" targetNamespace="http://schemas.microsoft.com/office/2006/metadata/properties" ma:root="true" ma:fieldsID="2006e5e3eb1414b6cd8e929ddf1d1059" ns3:_="">
    <xsd:import namespace="75ff032c-dace-457d-901e-2ffedf2e6a6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ff032c-dace-457d-901e-2ffedf2e6a6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75ff032c-dace-457d-901e-2ffedf2e6a62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0DFD94-C6B9-4A65-A996-C4B8C0171F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ff032c-dace-457d-901e-2ffedf2e6a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332</TotalTime>
  <Words>1502</Words>
  <Application>Microsoft Office PowerPoint</Application>
  <PresentationFormat>Widescreen</PresentationFormat>
  <Paragraphs>248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Gill Sans MT</vt:lpstr>
      <vt:lpstr>Wingdings 2</vt:lpstr>
      <vt:lpstr>Custom</vt:lpstr>
      <vt:lpstr>DETR Model Improvements ECE508-02</vt:lpstr>
      <vt:lpstr>Table Of Contents</vt:lpstr>
      <vt:lpstr>Introduction</vt:lpstr>
      <vt:lpstr>Introduction</vt:lpstr>
      <vt:lpstr>Introduction</vt:lpstr>
      <vt:lpstr>Baseline Model (DETR)</vt:lpstr>
      <vt:lpstr>Baseline Model (DETR)</vt:lpstr>
      <vt:lpstr>Baseline Model (DETR)</vt:lpstr>
      <vt:lpstr>Baseline Model (DETR)</vt:lpstr>
      <vt:lpstr>Improvements MAde</vt:lpstr>
      <vt:lpstr>Improvement #1 (Improve Accuracy)</vt:lpstr>
      <vt:lpstr>Improvement #1 (Improve Accuracy)</vt:lpstr>
      <vt:lpstr>Improvement #1 (Improve Accuracy)</vt:lpstr>
      <vt:lpstr>Improvement #1 (Improve Accuracy)</vt:lpstr>
      <vt:lpstr>Improvement #2 (Improve Computation + Inference)</vt:lpstr>
      <vt:lpstr>Improvement #2 (Improve Computation + Inference)</vt:lpstr>
      <vt:lpstr>Improvement #3 (Improve Computation + Inference)</vt:lpstr>
      <vt:lpstr>Improvement #3 (Improve Computation + Inference)</vt:lpstr>
      <vt:lpstr>Improvement #4 (Improve Computation + Inference)</vt:lpstr>
      <vt:lpstr>Improvement #4 (Improve Computation + Inference)</vt:lpstr>
      <vt:lpstr>Improvement #4 (Improve Computation + Inference)</vt:lpstr>
      <vt:lpstr>Evaluation</vt:lpstr>
      <vt:lpstr>Evaluation</vt:lpstr>
      <vt:lpstr>Evaluation</vt:lpstr>
      <vt:lpstr>Evaluation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Schmidt</dc:creator>
  <cp:lastModifiedBy>Michael Schmidt</cp:lastModifiedBy>
  <cp:revision>2</cp:revision>
  <dcterms:created xsi:type="dcterms:W3CDTF">2025-12-01T19:41:24Z</dcterms:created>
  <dcterms:modified xsi:type="dcterms:W3CDTF">2025-12-19T20:03:30Z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0x010100B7F453766331814EA25FCC5B930B35A1</vt:lpwstr>
  </property>
</Properties>
</file>